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6858000" type="screen4x3"/>
  <p:notesSz cx="6735763" cy="9866313"/>
  <p:embeddedFontLst>
    <p:embeddedFont>
      <p:font typeface="맑은 고딕" panose="020B0503020000020004" pitchFamily="50" charset="-127"/>
      <p:regular r:id="rId50"/>
      <p:bold r:id="rId51"/>
    </p:embeddedFont>
    <p:embeddedFont>
      <p:font typeface="Calibri" panose="020F0502020204030204" pitchFamily="34" charset="0"/>
      <p:regular r:id="rId52"/>
      <p:bold r:id="rId53"/>
      <p:italic r:id="rId54"/>
      <p:boldItalic r:id="rId55"/>
    </p:embeddedFont>
    <p:embeddedFont>
      <p:font typeface="맑은 고딕" panose="020B0503020000020004" pitchFamily="50" charset="-127"/>
      <p:regular r:id="rId50"/>
      <p:bold r:id="rId51"/>
    </p:embeddedFont>
    <p:embeddedFont>
      <p:font typeface="Nanum Gothic" panose="020B0600000101010101" charset="-127"/>
      <p:regular r:id="rId56"/>
      <p:bold r:id="rId57"/>
    </p:embeddedFont>
    <p:embeddedFont>
      <p:font typeface="Roboto"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82">
          <p15:clr>
            <a:srgbClr val="A4A3A4"/>
          </p15:clr>
        </p15:guide>
        <p15:guide id="4" orient="horz" pos="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78" y="420"/>
      </p:cViewPr>
      <p:guideLst>
        <p:guide orient="horz" pos="2160"/>
        <p:guide pos="2880"/>
        <p:guide pos="182"/>
        <p:guide orient="horz" pos="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5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14763" y="0"/>
            <a:ext cx="2919412" cy="495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748213"/>
            <a:ext cx="5389563" cy="38846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1013"/>
            <a:ext cx="2919413" cy="4953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14763" y="9371013"/>
            <a:ext cx="2919412" cy="495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9002102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uu.nl/en/research/utrecht-applied-data-science/special-interest-group-machine-learning-application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965739d36_0_2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5965739d36_0_2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134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b6b039f70_0_10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Our main objective is to get you started with Machine learning and specifically Deep learning, as quickly as possible, using TensorFlow. Machine learning can be very math-heavy. </a:t>
            </a: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The reason for this is that machine learning has evolved very rapidly in just a couple of years. </a:t>
            </a: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It was important you knew all of this technical stuff to create Machine learning systems.</a:t>
            </a:r>
            <a:endParaRPr sz="1000"/>
          </a:p>
        </p:txBody>
      </p:sp>
      <p:sp>
        <p:nvSpPr>
          <p:cNvPr id="274" name="Google Shape;274;g5b6b039f70_0_10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05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b6b039f70_0_11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케라스에 대한 자새한 내용을 skip한 이유는 나중에 실습에서 좀더 자세히 설명하기 위함.</a:t>
            </a: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In this course though, we'll use TensorFlow and Keras, it's high-level API, and these very nicely encapsulate much of the complexity. So you don't need to know all of that stuff to get started with Machine learning. Therefore, this course aims at keeping things as simple as possible without going into the heavy-math and technical details behind the Machine learning. </a:t>
            </a:r>
            <a:endParaRPr sz="1000"/>
          </a:p>
        </p:txBody>
      </p:sp>
      <p:sp>
        <p:nvSpPr>
          <p:cNvPr id="284" name="Google Shape;284;g5b6b039f70_0_11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66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b6b039f70_0_12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5b6b039f70_0_12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321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9804d3ca0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59804d3ca0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797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9804d3ca0_0_1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sz="1100">
                <a:latin typeface="Arial"/>
                <a:ea typeface="Arial"/>
                <a:cs typeface="Arial"/>
                <a:sym typeface="Arial"/>
              </a:rPr>
              <a:t>For example, machine learning algorithms can now detect skin cancer just as accurate as board certified dermatologist. In this case, a deep neural network was trained on hundreds of thousands of skin cancer images and learned to recognize skin cancer from single images.</a:t>
            </a:r>
            <a:endParaRPr/>
          </a:p>
        </p:txBody>
      </p:sp>
      <p:sp>
        <p:nvSpPr>
          <p:cNvPr id="309" name="Google Shape;309;g59804d3ca0_0_1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692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9804d3ca0_0_2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100">
                <a:latin typeface="Arial"/>
                <a:ea typeface="Arial"/>
                <a:cs typeface="Arial"/>
                <a:sym typeface="Arial"/>
              </a:rPr>
              <a:t>Another example has been self-driving cars. Thanks to machine learning, we can now develop autonomous vehicles that can drive themselves using only the data from various sensors. </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p:txBody>
      </p:sp>
      <p:sp>
        <p:nvSpPr>
          <p:cNvPr id="320" name="Google Shape;320;g59804d3ca0_0_2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195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9804d3ca0_0_4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Machine learning algorithms can be used to teach computer show to play games at a superhuman performance. For example, you might have heard about Go, where Google deep mind used machine learning algorithms to beat the best Go players in the world.</a:t>
            </a:r>
            <a:endParaRPr sz="1000">
              <a:latin typeface="Arial"/>
              <a:ea typeface="Arial"/>
              <a:cs typeface="Arial"/>
              <a:sym typeface="Arial"/>
            </a:endParaRPr>
          </a:p>
        </p:txBody>
      </p:sp>
      <p:sp>
        <p:nvSpPr>
          <p:cNvPr id="330" name="Google Shape;330;g59804d3ca0_0_4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371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9804d3ca0_0_5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100">
                <a:latin typeface="Arial"/>
                <a:ea typeface="Arial"/>
                <a:cs typeface="Arial"/>
                <a:sym typeface="Arial"/>
              </a:rPr>
              <a:t>source: </a:t>
            </a:r>
            <a:r>
              <a:rPr lang="ko-KR" sz="1100" u="sng">
                <a:solidFill>
                  <a:schemeClr val="hlink"/>
                </a:solidFill>
                <a:latin typeface="Arial"/>
                <a:ea typeface="Arial"/>
                <a:cs typeface="Arial"/>
                <a:sym typeface="Arial"/>
                <a:hlinkClick r:id="rId3"/>
              </a:rPr>
              <a:t>https://www.uu.nl/en/research/utrecht-applied-data-science/special-interest-group-machine-learning-applications</a:t>
            </a:r>
            <a:endParaRPr sz="1100">
              <a:latin typeface="Arial"/>
              <a:ea typeface="Arial"/>
              <a:cs typeface="Arial"/>
              <a:sym typeface="Arial"/>
            </a:endParaRPr>
          </a:p>
          <a:p>
            <a:pPr marL="0" lvl="0" indent="0" algn="l" rtl="0">
              <a:lnSpc>
                <a:spcPct val="115000"/>
              </a:lnSpc>
              <a:spcBef>
                <a:spcPts val="0"/>
              </a:spcBef>
              <a:spcAft>
                <a:spcPts val="0"/>
              </a:spcAft>
              <a:buNone/>
            </a:pPr>
            <a:r>
              <a:rPr lang="ko-KR" sz="1100">
                <a:latin typeface="Arial"/>
                <a:ea typeface="Arial"/>
                <a:cs typeface="Arial"/>
                <a:sym typeface="Arial"/>
              </a:rPr>
              <a:t>These are just a few examples of how machine learning is revolutionizing our world. Therefore, learning how to develop deep neural networks means that you are writing software that can potentially change the lives of people all over the world. </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p:txBody>
      </p:sp>
      <p:sp>
        <p:nvSpPr>
          <p:cNvPr id="340" name="Google Shape;340;g59804d3ca0_0_5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75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965739d36_0_17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5965739d36_0_17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213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965739d36_0_8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5965739d36_0_8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36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965739d36_0_2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5965739d36_0_2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186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b6b039f70_0_4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5b6b039f70_0_4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411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965739d36_0_9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5965739d36_0_9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431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965739d36_0_15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5965739d36_0_15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286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965739d36_0_18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5965739d36_0_18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146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b65117813_0_3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전 시간에 했던것과 조금 다른것. 다음시간에 할 인공신경망에 직접적으로 사용되는 기능을 중접적으로</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07" name="Google Shape;407;g5b65117813_0_3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331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c93ca394d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전 시간에 했던것과 조금 다른것. 다음시간에 할 인공신경망에 직접적으로 사용되는 기능을 중접적으로</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17" name="Google Shape;417;g5c93ca394d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624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5c93ca394d_0_1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전 시간에 했던것과 조금 다른것. 다음시간에 할 인공신경망에 직접적으로 사용되는 기능을 중접적으로</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28" name="Google Shape;428;g5c93ca394d_0_1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5070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b65117813_0_11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5b65117813_0_11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31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b65117813_0_4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5b65117813_0_4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873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b65117813_0_4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5b65117813_0_4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1207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965739d36_0_4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5965739d36_0_4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0259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c92dd8293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g5c92dd8293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810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b65117813_0_6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5b65117813_0_6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695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b65117813_0_7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g5b65117813_0_7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057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b65117813_0_8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5b65117813_0_8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476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b65117813_0_9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5b65117813_0_9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719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b65117813_0_10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5b65117813_0_10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926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b65117813_0_12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numpy.argmax 는 다차원 배열의 경우에 차원에 따라 가장 큰 값의 인덱스들을 반환해주는 함수입니다.</a:t>
            </a:r>
            <a:endParaRPr sz="1000">
              <a:latin typeface="Arial"/>
              <a:ea typeface="Arial"/>
              <a:cs typeface="Arial"/>
              <a:sym typeface="Arial"/>
            </a:endParaRPr>
          </a:p>
        </p:txBody>
      </p:sp>
      <p:sp>
        <p:nvSpPr>
          <p:cNvPr id="527" name="Google Shape;527;g5b65117813_0_12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541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5b65117813_0_13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5b65117813_0_13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670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b65117813_0_14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5b65117813_0_14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714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65117813_0_15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g5b65117813_0_15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b6b039f70_0_3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*note = default value vs default in Google translate English to Korean (Natural Language Translation)</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22" name="Google Shape;222;g5b6b039f70_0_3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1449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5b65117813_0_16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The ls command is one of the basic command that any Linux user should know.</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To get more details about the files and directories, use ls -l</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pwd stands for Print Working Directory. It prints the path of the working directory, starting from the root. ... The default behavior of Built-in pwd is same as pwd -L. And the default behavior of /bin/pwd is same as pwd -P.</a:t>
            </a:r>
            <a:endParaRPr sz="1000">
              <a:latin typeface="Arial"/>
              <a:ea typeface="Arial"/>
              <a:cs typeface="Arial"/>
              <a:sym typeface="Arial"/>
            </a:endParaRPr>
          </a:p>
        </p:txBody>
      </p:sp>
      <p:sp>
        <p:nvSpPr>
          <p:cNvPr id="567" name="Google Shape;567;g5b65117813_0_16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1487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b65117813_0_17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5b65117813_0_17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865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b6b039f70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5b6b039f70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69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b6b039f70_0_1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5b6b039f70_0_1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397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b6b039f70_0_2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5b6b039f70_0_2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721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b6b039f70_0_3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5b6b039f70_0_3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1187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ba0f0bd7a_0_19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5E6066"/>
              </a:solidFill>
              <a:latin typeface="Arial"/>
              <a:ea typeface="Arial"/>
              <a:cs typeface="Arial"/>
              <a:sym typeface="Arial"/>
            </a:endParaRPr>
          </a:p>
        </p:txBody>
      </p:sp>
      <p:sp>
        <p:nvSpPr>
          <p:cNvPr id="624" name="Google Shape;624;g5ba0f0bd7a_0_19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309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965739d36_0_13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5965739d36_0_13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440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b6b039f70_0_7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5b6b039f70_0_7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748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b6b039f70_0_5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5b6b039f70_0_5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45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b6b039f70_0_6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5b6b039f70_0_6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657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b6b039f70_0_8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5b6b039f70_0_8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4282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sldNum" idx="12"/>
          </p:nvPr>
        </p:nvSpPr>
        <p:spPr>
          <a:xfrm>
            <a:off x="7471317" y="6423258"/>
            <a:ext cx="15049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A5A5A5"/>
                </a:solidFill>
                <a:latin typeface="Arial"/>
                <a:ea typeface="Arial"/>
                <a:cs typeface="Arial"/>
                <a:sym typeface="Arial"/>
              </a:defRPr>
            </a:lvl1pPr>
            <a:lvl2pPr marL="0" lvl="1" indent="0" algn="r">
              <a:spcBef>
                <a:spcPts val="0"/>
              </a:spcBef>
              <a:buNone/>
              <a:defRPr sz="1200" b="0" i="0" u="none" strike="noStrike" cap="none">
                <a:solidFill>
                  <a:srgbClr val="A5A5A5"/>
                </a:solidFill>
                <a:latin typeface="Arial"/>
                <a:ea typeface="Arial"/>
                <a:cs typeface="Arial"/>
                <a:sym typeface="Arial"/>
              </a:defRPr>
            </a:lvl2pPr>
            <a:lvl3pPr marL="0" lvl="2" indent="0" algn="r">
              <a:spcBef>
                <a:spcPts val="0"/>
              </a:spcBef>
              <a:buNone/>
              <a:defRPr sz="1200" b="0" i="0" u="none" strike="noStrike" cap="none">
                <a:solidFill>
                  <a:srgbClr val="A5A5A5"/>
                </a:solidFill>
                <a:latin typeface="Arial"/>
                <a:ea typeface="Arial"/>
                <a:cs typeface="Arial"/>
                <a:sym typeface="Arial"/>
              </a:defRPr>
            </a:lvl3pPr>
            <a:lvl4pPr marL="0" lvl="3" indent="0" algn="r">
              <a:spcBef>
                <a:spcPts val="0"/>
              </a:spcBef>
              <a:buNone/>
              <a:defRPr sz="1200" b="0" i="0" u="none" strike="noStrike" cap="none">
                <a:solidFill>
                  <a:srgbClr val="A5A5A5"/>
                </a:solidFill>
                <a:latin typeface="Arial"/>
                <a:ea typeface="Arial"/>
                <a:cs typeface="Arial"/>
                <a:sym typeface="Arial"/>
              </a:defRPr>
            </a:lvl4pPr>
            <a:lvl5pPr marL="0" lvl="4" indent="0" algn="r">
              <a:spcBef>
                <a:spcPts val="0"/>
              </a:spcBef>
              <a:buNone/>
              <a:defRPr sz="1200" b="0" i="0" u="none" strike="noStrike" cap="none">
                <a:solidFill>
                  <a:srgbClr val="A5A5A5"/>
                </a:solidFill>
                <a:latin typeface="Arial"/>
                <a:ea typeface="Arial"/>
                <a:cs typeface="Arial"/>
                <a:sym typeface="Arial"/>
              </a:defRPr>
            </a:lvl5pPr>
            <a:lvl6pPr marL="0" lvl="5" indent="0" algn="r">
              <a:spcBef>
                <a:spcPts val="0"/>
              </a:spcBef>
              <a:buNone/>
              <a:defRPr sz="1200" b="0" i="0" u="none" strike="noStrike" cap="none">
                <a:solidFill>
                  <a:srgbClr val="A5A5A5"/>
                </a:solidFill>
                <a:latin typeface="Arial"/>
                <a:ea typeface="Arial"/>
                <a:cs typeface="Arial"/>
                <a:sym typeface="Arial"/>
              </a:defRPr>
            </a:lvl6pPr>
            <a:lvl7pPr marL="0" lvl="6" indent="0" algn="r">
              <a:spcBef>
                <a:spcPts val="0"/>
              </a:spcBef>
              <a:buNone/>
              <a:defRPr sz="1200" b="0" i="0" u="none" strike="noStrike" cap="none">
                <a:solidFill>
                  <a:srgbClr val="A5A5A5"/>
                </a:solidFill>
                <a:latin typeface="Arial"/>
                <a:ea typeface="Arial"/>
                <a:cs typeface="Arial"/>
                <a:sym typeface="Arial"/>
              </a:defRPr>
            </a:lvl7pPr>
            <a:lvl8pPr marL="0" lvl="7" indent="0" algn="r">
              <a:spcBef>
                <a:spcPts val="0"/>
              </a:spcBef>
              <a:buNone/>
              <a:defRPr sz="1200" b="0" i="0" u="none" strike="noStrike" cap="none">
                <a:solidFill>
                  <a:srgbClr val="A5A5A5"/>
                </a:solidFill>
                <a:latin typeface="Arial"/>
                <a:ea typeface="Arial"/>
                <a:cs typeface="Arial"/>
                <a:sym typeface="Arial"/>
              </a:defRPr>
            </a:lvl8pPr>
            <a:lvl9pPr marL="0" lvl="8" indent="0" algn="r">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8" name="Google Shape;88;p11"/>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95" name="Google Shape;95;p12"/>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rgbClr val="A5A5A5"/>
                </a:solidFill>
                <a:latin typeface="Arial"/>
                <a:ea typeface="Arial"/>
                <a:cs typeface="Arial"/>
                <a:sym typeface="Arial"/>
              </a:defRPr>
            </a:lvl1pPr>
            <a:lvl2pPr marL="0" lvl="1" indent="0" algn="r" rtl="0">
              <a:spcBef>
                <a:spcPts val="0"/>
              </a:spcBef>
              <a:buNone/>
              <a:defRPr sz="1200" b="0" i="0" u="none" strike="noStrike" cap="none">
                <a:solidFill>
                  <a:srgbClr val="A5A5A5"/>
                </a:solidFill>
                <a:latin typeface="Arial"/>
                <a:ea typeface="Arial"/>
                <a:cs typeface="Arial"/>
                <a:sym typeface="Arial"/>
              </a:defRPr>
            </a:lvl2pPr>
            <a:lvl3pPr marL="0" lvl="2" indent="0" algn="r" rtl="0">
              <a:spcBef>
                <a:spcPts val="0"/>
              </a:spcBef>
              <a:buNone/>
              <a:defRPr sz="1200" b="0" i="0" u="none" strike="noStrike" cap="none">
                <a:solidFill>
                  <a:srgbClr val="A5A5A5"/>
                </a:solidFill>
                <a:latin typeface="Arial"/>
                <a:ea typeface="Arial"/>
                <a:cs typeface="Arial"/>
                <a:sym typeface="Arial"/>
              </a:defRPr>
            </a:lvl3pPr>
            <a:lvl4pPr marL="0" lvl="3" indent="0" algn="r" rtl="0">
              <a:spcBef>
                <a:spcPts val="0"/>
              </a:spcBef>
              <a:buNone/>
              <a:defRPr sz="1200" b="0" i="0" u="none" strike="noStrike" cap="none">
                <a:solidFill>
                  <a:srgbClr val="A5A5A5"/>
                </a:solidFill>
                <a:latin typeface="Arial"/>
                <a:ea typeface="Arial"/>
                <a:cs typeface="Arial"/>
                <a:sym typeface="Arial"/>
              </a:defRPr>
            </a:lvl4pPr>
            <a:lvl5pPr marL="0" lvl="4" indent="0" algn="r" rtl="0">
              <a:spcBef>
                <a:spcPts val="0"/>
              </a:spcBef>
              <a:buNone/>
              <a:defRPr sz="1200" b="0" i="0" u="none" strike="noStrike" cap="none">
                <a:solidFill>
                  <a:srgbClr val="A5A5A5"/>
                </a:solidFill>
                <a:latin typeface="Arial"/>
                <a:ea typeface="Arial"/>
                <a:cs typeface="Arial"/>
                <a:sym typeface="Arial"/>
              </a:defRPr>
            </a:lvl5pPr>
            <a:lvl6pPr marL="0" lvl="5" indent="0" algn="r" rtl="0">
              <a:spcBef>
                <a:spcPts val="0"/>
              </a:spcBef>
              <a:buNone/>
              <a:defRPr sz="1200" b="0" i="0" u="none" strike="noStrike" cap="none">
                <a:solidFill>
                  <a:srgbClr val="A5A5A5"/>
                </a:solidFill>
                <a:latin typeface="Arial"/>
                <a:ea typeface="Arial"/>
                <a:cs typeface="Arial"/>
                <a:sym typeface="Arial"/>
              </a:defRPr>
            </a:lvl6pPr>
            <a:lvl7pPr marL="0" lvl="6" indent="0" algn="r" rtl="0">
              <a:spcBef>
                <a:spcPts val="0"/>
              </a:spcBef>
              <a:buNone/>
              <a:defRPr sz="1200" b="0" i="0" u="none" strike="noStrike" cap="none">
                <a:solidFill>
                  <a:srgbClr val="A5A5A5"/>
                </a:solidFill>
                <a:latin typeface="Arial"/>
                <a:ea typeface="Arial"/>
                <a:cs typeface="Arial"/>
                <a:sym typeface="Arial"/>
              </a:defRPr>
            </a:lvl7pPr>
            <a:lvl8pPr marL="0" lvl="7" indent="0" algn="r" rtl="0">
              <a:spcBef>
                <a:spcPts val="0"/>
              </a:spcBef>
              <a:buNone/>
              <a:defRPr sz="1200" b="0" i="0" u="none" strike="noStrike" cap="none">
                <a:solidFill>
                  <a:srgbClr val="A5A5A5"/>
                </a:solidFill>
                <a:latin typeface="Arial"/>
                <a:ea typeface="Arial"/>
                <a:cs typeface="Arial"/>
                <a:sym typeface="Arial"/>
              </a:defRPr>
            </a:lvl8pPr>
            <a:lvl9pPr marL="0" lvl="8" indent="0" algn="r" rtl="0">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9" name="Google Shape;109;p1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6"/>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5" name="Google Shape;115;p1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1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18" name="Google Shape;118;p16"/>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7"/>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p17"/>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26" name="Google Shape;126;p17"/>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27" name="Google Shape;127;p17"/>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8"/>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1" name="Google Shape;131;p18"/>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8"/>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3" name="Google Shape;133;p18"/>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37" name="Google Shape;137;p18"/>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38" name="Google Shape;138;p18"/>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19"/>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44" name="Google Shape;144;p19"/>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45" name="Google Shape;145;p19"/>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46"/>
        <p:cNvGrpSpPr/>
        <p:nvPr/>
      </p:nvGrpSpPr>
      <p:grpSpPr>
        <a:xfrm>
          <a:off x="0" y="0"/>
          <a:ext cx="0" cy="0"/>
          <a:chOff x="0" y="0"/>
          <a:chExt cx="0" cy="0"/>
        </a:xfrm>
      </p:grpSpPr>
      <p:sp>
        <p:nvSpPr>
          <p:cNvPr id="147" name="Google Shape;147;p2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0" name="Google Shape;150;p20"/>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51" name="Google Shape;151;p20"/>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55" name="Google Shape;155;p21"/>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p2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9" name="Google Shape;159;p21"/>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60" name="Google Shape;160;p21"/>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2"/>
          <p:cNvSpPr>
            <a:spLocks noGrp="1"/>
          </p:cNvSpPr>
          <p:nvPr>
            <p:ph type="pic" idx="2"/>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5" name="Google Shape;165;p2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68" name="Google Shape;168;p22"/>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3"/>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2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2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75" name="Google Shape;175;p23"/>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rot="5400000">
            <a:off x="4623600" y="2285275"/>
            <a:ext cx="58119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4"/>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2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p2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82" name="Google Shape;182;p24"/>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1" name="Google Shape;31;p4"/>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9" name="Google Shape;39;p5"/>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40" name="Google Shape;40;p5"/>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0" name="Google Shape;50;p6"/>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1" name="Google Shape;51;p6"/>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7" name="Google Shape;57;p7"/>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8" name="Google Shape;58;p7"/>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63" name="Google Shape;63;p8"/>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64" name="Google Shape;64;p8"/>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72" name="Google Shape;72;p9"/>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73" name="Google Shape;73;p9"/>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1" name="Google Shape;81;p10"/>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classroom.udacity.com/courses/ud187"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classroom.udacity.com/courses/ud187" TargetMode="External"/><Relationship Id="rId5" Type="http://schemas.openxmlformats.org/officeDocument/2006/relationships/image" Target="../media/image1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classroom.udacity.com/courses/ud187" TargetMode="External"/><Relationship Id="rId5" Type="http://schemas.openxmlformats.org/officeDocument/2006/relationships/image" Target="../media/image14.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classroom.udacity.com/courses/ud187"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s://classroom.udacity.com/courses/ud187" TargetMode="Externa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classroom.udacity.com/courses/ud187" TargetMode="External"/><Relationship Id="rId5" Type="http://schemas.openxmlformats.org/officeDocument/2006/relationships/hyperlink" Target="https://github.com/yyoo79/KTSummer2019" TargetMode="Externa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classroom.udacity.com/courses/ud187"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colab.research.google.com" TargetMode="External"/><Relationship Id="rId5" Type="http://schemas.openxmlformats.org/officeDocument/2006/relationships/hyperlink" Target="https://www.google.com/" TargetMode="Externa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classroom.udacity.com/courses/ud187" TargetMode="External"/><Relationship Id="rId5" Type="http://schemas.openxmlformats.org/officeDocument/2006/relationships/image" Target="../media/image21.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hyperlink" Target="https://www.udemy.com/artificial-intelligence-az/" TargetMode="External"/><Relationship Id="rId5" Type="http://schemas.openxmlformats.org/officeDocument/2006/relationships/image" Target="../media/image3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classroom.udacity.com/courses/ud187"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5"/>
          <p:cNvSpPr txBox="1"/>
          <p:nvPr/>
        </p:nvSpPr>
        <p:spPr>
          <a:xfrm>
            <a:off x="2804525" y="2789030"/>
            <a:ext cx="3534900" cy="122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3600" b="1">
                <a:solidFill>
                  <a:srgbClr val="2AB9C7"/>
                </a:solidFill>
              </a:rPr>
              <a:t>Colab과 파이썬 기초 실습</a:t>
            </a:r>
            <a:endParaRPr sz="3600" b="1">
              <a:solidFill>
                <a:srgbClr val="2AB9C7"/>
              </a:solidFill>
            </a:endParaRPr>
          </a:p>
        </p:txBody>
      </p:sp>
      <p:sp>
        <p:nvSpPr>
          <p:cNvPr id="188" name="Google Shape;188;p25"/>
          <p:cNvSpPr txBox="1"/>
          <p:nvPr/>
        </p:nvSpPr>
        <p:spPr>
          <a:xfrm>
            <a:off x="3720348" y="4017227"/>
            <a:ext cx="17034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b="1">
                <a:solidFill>
                  <a:srgbClr val="0C0C0C"/>
                </a:solidFill>
              </a:rPr>
              <a:t>유양규(Rotunda)</a:t>
            </a:r>
            <a:endParaRPr sz="1400" b="1" i="0" u="none" strike="noStrike" cap="none">
              <a:solidFill>
                <a:srgbClr val="0C0C0C"/>
              </a:solidFill>
              <a:latin typeface="Arial"/>
              <a:ea typeface="Arial"/>
              <a:cs typeface="Arial"/>
              <a:sym typeface="Arial"/>
            </a:endParaRPr>
          </a:p>
        </p:txBody>
      </p:sp>
      <p:sp>
        <p:nvSpPr>
          <p:cNvPr id="189" name="Google Shape;189;p25"/>
          <p:cNvSpPr/>
          <p:nvPr/>
        </p:nvSpPr>
        <p:spPr>
          <a:xfrm>
            <a:off x="6305840" y="361155"/>
            <a:ext cx="25362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200" b="0" i="0" u="none" strike="noStrike" cap="none">
                <a:solidFill>
                  <a:schemeClr val="lt1"/>
                </a:solidFill>
                <a:latin typeface="Nanum Gothic"/>
                <a:ea typeface="Nanum Gothic"/>
                <a:cs typeface="Nanum Gothic"/>
                <a:sym typeface="Nanum Gothic"/>
              </a:rPr>
              <a:t>한국기술교육대학교 능력개발교육원</a:t>
            </a:r>
            <a:endParaRPr/>
          </a:p>
        </p:txBody>
      </p:sp>
      <p:sp>
        <p:nvSpPr>
          <p:cNvPr id="190" name="Google Shape;190;p25"/>
          <p:cNvSpPr/>
          <p:nvPr/>
        </p:nvSpPr>
        <p:spPr>
          <a:xfrm>
            <a:off x="6052525" y="638150"/>
            <a:ext cx="27894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600" b="1">
                <a:solidFill>
                  <a:schemeClr val="lt1"/>
                </a:solidFill>
                <a:latin typeface="Nanum Gothic"/>
                <a:ea typeface="Nanum Gothic"/>
                <a:cs typeface="Nanum Gothic"/>
                <a:sym typeface="Nanum Gothic"/>
              </a:rPr>
              <a:t>TensorFlow U1</a:t>
            </a:r>
            <a:endParaRPr sz="1600" b="1" i="0" u="none" strike="noStrike" cap="none">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sp>
        <p:nvSpPr>
          <p:cNvPr id="276" name="Google Shape;276;p34"/>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실습내용과 목적</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77" name="Google Shape;277;p3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pic>
        <p:nvPicPr>
          <p:cNvPr id="278" name="Google Shape;278;p3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79" name="Google Shape;279;p3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80" name="Google Shape;280;p34"/>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b="1">
                <a:solidFill>
                  <a:srgbClr val="3F3F3F"/>
                </a:solidFill>
                <a:latin typeface="Nanum Gothic"/>
                <a:ea typeface="Nanum Gothic"/>
                <a:cs typeface="Nanum Gothic"/>
                <a:sym typeface="Nanum Gothic"/>
              </a:rPr>
              <a:t>주 목적:</a:t>
            </a:r>
            <a:endParaRPr sz="1600" b="1">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b="1">
                <a:solidFill>
                  <a:srgbClr val="3F3F3F"/>
                </a:solidFill>
                <a:latin typeface="Nanum Gothic"/>
                <a:ea typeface="Nanum Gothic"/>
                <a:cs typeface="Nanum Gothic"/>
                <a:sym typeface="Nanum Gothic"/>
              </a:rPr>
              <a:t>TensorFlow를 </a:t>
            </a:r>
            <a:r>
              <a:rPr lang="ko-KR" sz="1600">
                <a:solidFill>
                  <a:srgbClr val="3F3F3F"/>
                </a:solidFill>
                <a:latin typeface="Nanum Gothic"/>
                <a:ea typeface="Nanum Gothic"/>
                <a:cs typeface="Nanum Gothic"/>
                <a:sym typeface="Nanum Gothic"/>
              </a:rPr>
              <a:t>사용하여 머신러닝 및 </a:t>
            </a:r>
            <a:r>
              <a:rPr lang="ko-KR" sz="1600" b="1">
                <a:solidFill>
                  <a:srgbClr val="3F3F3F"/>
                </a:solidFill>
                <a:latin typeface="Nanum Gothic"/>
                <a:ea typeface="Nanum Gothic"/>
                <a:cs typeface="Nanum Gothic"/>
                <a:sym typeface="Nanum Gothic"/>
              </a:rPr>
              <a:t>구체적</a:t>
            </a:r>
            <a:r>
              <a:rPr lang="ko-KR" sz="1600">
                <a:solidFill>
                  <a:srgbClr val="3F3F3F"/>
                </a:solidFill>
                <a:latin typeface="Nanum Gothic"/>
                <a:ea typeface="Nanum Gothic"/>
                <a:cs typeface="Nanum Gothic"/>
                <a:sym typeface="Nanum Gothic"/>
              </a:rPr>
              <a:t>으로 딥러닝을 만들어 봅니다.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머신러닝은 </a:t>
            </a:r>
            <a:r>
              <a:rPr lang="ko-KR" sz="1600" b="1">
                <a:solidFill>
                  <a:srgbClr val="3F3F3F"/>
                </a:solidFill>
                <a:latin typeface="Nanum Gothic"/>
                <a:ea typeface="Nanum Gothic"/>
                <a:cs typeface="Nanum Gothic"/>
                <a:sym typeface="Nanum Gothic"/>
              </a:rPr>
              <a:t>매우 수학적</a:t>
            </a:r>
            <a:r>
              <a:rPr lang="ko-KR" sz="1600">
                <a:solidFill>
                  <a:srgbClr val="3F3F3F"/>
                </a:solidFill>
                <a:latin typeface="Nanum Gothic"/>
                <a:ea typeface="Nanum Gothic"/>
                <a:cs typeface="Nanum Gothic"/>
                <a:sym typeface="Nanum Gothic"/>
              </a:rPr>
              <a:t> 일 수 있슴 (math-heavy)</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그 이유는 2년 만에 기계 학습이 매우 빠르게 발전했기 때문</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완전한 머신러닝 시스템을 만들기 위해서는 모든 기술을 배우고 알아야 하는 것이 중요</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rgbClr val="000000"/>
              </a:buClr>
              <a:buFont typeface="Arial"/>
              <a:buNone/>
            </a:pPr>
            <a:endParaRPr sz="1600">
              <a:solidFill>
                <a:srgbClr val="3F3F3F"/>
              </a:solidFill>
              <a:latin typeface="Nanum Gothic"/>
              <a:ea typeface="Nanum Gothic"/>
              <a:cs typeface="Nanum Gothic"/>
              <a:sym typeface="Nanum Gothic"/>
            </a:endParaRPr>
          </a:p>
        </p:txBody>
      </p:sp>
      <p:sp>
        <p:nvSpPr>
          <p:cNvPr id="281" name="Google Shape;281;p34"/>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5"/>
              </a:rPr>
              <a:t>https://classroom.udacity.com/courses/ud187</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sp>
        <p:nvSpPr>
          <p:cNvPr id="286" name="Google Shape;286;p35"/>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실습내용과 목적</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87" name="Google Shape;287;p3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pic>
        <p:nvPicPr>
          <p:cNvPr id="288" name="Google Shape;288;p3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89" name="Google Shape;289;p3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90" name="Google Shape;290;p35"/>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600" b="1">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b="1">
                <a:solidFill>
                  <a:srgbClr val="3F3F3F"/>
                </a:solidFill>
                <a:latin typeface="Nanum Gothic"/>
                <a:ea typeface="Nanum Gothic"/>
                <a:cs typeface="Nanum Gothic"/>
                <a:sym typeface="Nanum Gothic"/>
              </a:rPr>
              <a:t>이번 강의에서는</a:t>
            </a:r>
            <a:r>
              <a:rPr lang="ko-KR" sz="1600">
                <a:solidFill>
                  <a:srgbClr val="3F3F3F"/>
                </a:solidFill>
                <a:latin typeface="Nanum Gothic"/>
                <a:ea typeface="Nanum Gothic"/>
                <a:cs typeface="Nanum Gothic"/>
                <a:sym typeface="Nanum Gothic"/>
              </a:rPr>
              <a:t> </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하이레벨(high-level) API 인 </a:t>
            </a:r>
            <a:r>
              <a:rPr lang="ko-KR" sz="1600" b="1">
                <a:solidFill>
                  <a:srgbClr val="3F3F3F"/>
                </a:solidFill>
                <a:latin typeface="Nanum Gothic"/>
                <a:ea typeface="Nanum Gothic"/>
                <a:cs typeface="Nanum Gothic"/>
                <a:sym typeface="Nanum Gothic"/>
              </a:rPr>
              <a:t>TensorFlow</a:t>
            </a:r>
            <a:r>
              <a:rPr lang="ko-KR" sz="1600">
                <a:solidFill>
                  <a:srgbClr val="3F3F3F"/>
                </a:solidFill>
                <a:latin typeface="Nanum Gothic"/>
                <a:ea typeface="Nanum Gothic"/>
                <a:cs typeface="Nanum Gothic"/>
                <a:sym typeface="Nanum Gothic"/>
              </a:rPr>
              <a:t>와 </a:t>
            </a:r>
            <a:r>
              <a:rPr lang="ko-KR" sz="1600" b="1">
                <a:solidFill>
                  <a:srgbClr val="3F3F3F"/>
                </a:solidFill>
                <a:latin typeface="Nanum Gothic"/>
                <a:ea typeface="Nanum Gothic"/>
                <a:cs typeface="Nanum Gothic"/>
                <a:sym typeface="Nanum Gothic"/>
              </a:rPr>
              <a:t>Keras</a:t>
            </a:r>
            <a:r>
              <a:rPr lang="ko-KR" sz="1600">
                <a:solidFill>
                  <a:srgbClr val="3F3F3F"/>
                </a:solidFill>
                <a:latin typeface="Nanum Gothic"/>
                <a:ea typeface="Nanum Gothic"/>
                <a:cs typeface="Nanum Gothic"/>
                <a:sym typeface="Nanum Gothic"/>
              </a:rPr>
              <a:t>를 사용하며, 이러한 복잡성의 상당 부분을 캡슐화(encapsulate)</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따라서 기계학습(Machine Learning)을 시작하기 위해 모든 것을 알 필요가 없는 장점이 있슴.</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머신러닝의 핵심 기술 및 기술 세부 정보를 다루지 않고 가능한 한 단순하게 유지하는 것이 목표</a:t>
            </a:r>
            <a:endParaRPr sz="1600">
              <a:solidFill>
                <a:srgbClr val="3F3F3F"/>
              </a:solidFill>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p36"/>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실습내용과 목적</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96" name="Google Shape;296;p3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pic>
        <p:nvPicPr>
          <p:cNvPr id="297" name="Google Shape;297;p3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98" name="Google Shape;298;p3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99" name="Google Shape;299;p36"/>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a:solidFill>
                  <a:srgbClr val="3F3F3F"/>
                </a:solidFill>
                <a:latin typeface="Nanum Gothic"/>
                <a:ea typeface="Nanum Gothic"/>
                <a:cs typeface="Nanum Gothic"/>
                <a:sym typeface="Nanum Gothic"/>
              </a:rPr>
              <a:t>기본 수학 및 기술 세부 사항에 관심이있는 경우 과정을 진행하면서 이러한 주제를 더 자세히 탐색 할 수있는 링크를 제공 할 것입니다.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a:solidFill>
                  <a:srgbClr val="3F3F3F"/>
                </a:solidFill>
                <a:latin typeface="Nanum Gothic"/>
                <a:ea typeface="Nanum Gothic"/>
                <a:cs typeface="Nanum Gothic"/>
                <a:sym typeface="Nanum Gothic"/>
              </a:rPr>
              <a:t>이 첫 번째 모듈(module)이 끝나면 딥러닝(deep learning) 신경망의 작동 방식을 직관적으로 이해할 수 있으며 자신의 딥 신경망을 직접 구축할 수 있을것입니다.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3"/>
        <p:cNvGrpSpPr/>
        <p:nvPr/>
      </p:nvGrpSpPr>
      <p:grpSpPr>
        <a:xfrm>
          <a:off x="0" y="0"/>
          <a:ext cx="0" cy="0"/>
          <a:chOff x="0" y="0"/>
          <a:chExt cx="0" cy="0"/>
        </a:xfrm>
      </p:grpSpPr>
      <p:sp>
        <p:nvSpPr>
          <p:cNvPr id="304" name="Google Shape;304;p37"/>
          <p:cNvSpPr/>
          <p:nvPr/>
        </p:nvSpPr>
        <p:spPr>
          <a:xfrm>
            <a:off x="3977800" y="2634600"/>
            <a:ext cx="4794600" cy="79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3200" b="1">
                <a:solidFill>
                  <a:srgbClr val="2AB9C7"/>
                </a:solidFill>
              </a:rPr>
              <a:t>머신러닝 어플리케이션</a:t>
            </a:r>
            <a:endParaRPr sz="3200" b="1">
              <a:solidFill>
                <a:srgbClr val="2AB9C7"/>
              </a:solidFill>
            </a:endParaRPr>
          </a:p>
        </p:txBody>
      </p:sp>
      <p:sp>
        <p:nvSpPr>
          <p:cNvPr id="305" name="Google Shape;305;p37"/>
          <p:cNvSpPr/>
          <p:nvPr/>
        </p:nvSpPr>
        <p:spPr>
          <a:xfrm>
            <a:off x="451625" y="466725"/>
            <a:ext cx="1550700" cy="57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chemeClr val="lt1"/>
                </a:solidFill>
              </a:rPr>
              <a:t>TensorFlow U1</a:t>
            </a:r>
            <a:endParaRPr sz="1200">
              <a:solidFill>
                <a:schemeClr val="lt1"/>
              </a:solidFill>
            </a:endParaRPr>
          </a:p>
          <a:p>
            <a:pPr marL="0" marR="0" lvl="0" indent="0" algn="l" rtl="0">
              <a:spcBef>
                <a:spcPts val="0"/>
              </a:spcBef>
              <a:spcAft>
                <a:spcPts val="0"/>
              </a:spcAft>
              <a:buClr>
                <a:srgbClr val="000000"/>
              </a:buClr>
              <a:buFont typeface="Arial"/>
              <a:buNone/>
            </a:pPr>
            <a:r>
              <a:rPr lang="ko-KR" sz="1200">
                <a:solidFill>
                  <a:schemeClr val="lt1"/>
                </a:solidFill>
              </a:rPr>
              <a:t>텐서플로우 U1</a:t>
            </a:r>
            <a:endParaRPr sz="1200">
              <a:solidFill>
                <a:schemeClr val="lt1"/>
              </a:solidFill>
            </a:endParaRPr>
          </a:p>
        </p:txBody>
      </p:sp>
      <p:sp>
        <p:nvSpPr>
          <p:cNvPr id="306" name="Google Shape;306;p37"/>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3</a:t>
            </a:r>
            <a:endParaRPr sz="6600" b="1">
              <a:solidFill>
                <a:srgbClr val="2AB9C7"/>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sp>
        <p:nvSpPr>
          <p:cNvPr id="311" name="Google Shape;311;p38"/>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Font typeface="Arial"/>
              <a:buNone/>
            </a:pPr>
            <a:r>
              <a:rPr lang="ko-KR" sz="1800" b="1">
                <a:solidFill>
                  <a:schemeClr val="lt1"/>
                </a:solidFill>
              </a:rPr>
              <a:t>머신러닝 어플리케이션</a:t>
            </a:r>
            <a:endParaRPr sz="1800" b="1">
              <a:solidFill>
                <a:schemeClr val="lt1"/>
              </a:solidFill>
              <a:latin typeface="Arial"/>
              <a:ea typeface="Arial"/>
              <a:cs typeface="Arial"/>
              <a:sym typeface="Arial"/>
            </a:endParaRPr>
          </a:p>
        </p:txBody>
      </p:sp>
      <p:sp>
        <p:nvSpPr>
          <p:cNvPr id="312" name="Google Shape;312;p3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pic>
        <p:nvPicPr>
          <p:cNvPr id="313" name="Google Shape;313;p3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14" name="Google Shape;314;p3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15" name="Google Shape;315;p38"/>
          <p:cNvSpPr/>
          <p:nvPr/>
        </p:nvSpPr>
        <p:spPr>
          <a:xfrm>
            <a:off x="676350" y="1594625"/>
            <a:ext cx="7861500" cy="2068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200" b="1"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SzPts val="1100"/>
              <a:buNone/>
            </a:pPr>
            <a:r>
              <a:rPr lang="ko-KR" sz="1800" b="1"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머신러닝 어플리케이션은 어디서 어떻게 사용되고 있는가?</a:t>
            </a:r>
            <a:endParaRPr sz="1800" b="1"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4000"/>
              </a:lnSpc>
              <a:spcBef>
                <a:spcPts val="0"/>
              </a:spcBef>
              <a:spcAft>
                <a:spcPts val="0"/>
              </a:spcAft>
              <a:buClr>
                <a:srgbClr val="222222"/>
              </a:buClr>
              <a:buSzPts val="1400"/>
              <a:buFont typeface="Roboto"/>
              <a:buChar char="●"/>
            </a:pP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머신러닝 알고리즘은 이제 공인 피부과 의사(board certified dermatologist)와 똑같은 수준으로 피부암을 탐지 할 수 있슴</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4000"/>
              </a:lnSpc>
              <a:spcBef>
                <a:spcPts val="600"/>
              </a:spcBef>
              <a:spcAft>
                <a:spcPts val="600"/>
              </a:spcAft>
              <a:buClr>
                <a:srgbClr val="222222"/>
              </a:buClr>
              <a:buSzPts val="1400"/>
              <a:buFont typeface="Roboto"/>
              <a:buChar char="●"/>
            </a:pP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수십만 개의 피부 암 이미지에 대해 딥 신경 네트워크를 교육하고 하나의 이미지에서 피부암을 인지하는 법을 알아낼수 있슴</a:t>
            </a: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316" name="Google Shape;316;p38"/>
          <p:cNvPicPr preferRelativeResize="0"/>
          <p:nvPr/>
        </p:nvPicPr>
        <p:blipFill>
          <a:blip r:embed="rId5">
            <a:alphaModFix/>
          </a:blip>
          <a:stretch>
            <a:fillRect/>
          </a:stretch>
        </p:blipFill>
        <p:spPr>
          <a:xfrm>
            <a:off x="676350" y="3850900"/>
            <a:ext cx="5943600" cy="1676400"/>
          </a:xfrm>
          <a:prstGeom prst="rect">
            <a:avLst/>
          </a:prstGeom>
          <a:noFill/>
          <a:ln>
            <a:noFill/>
          </a:ln>
        </p:spPr>
      </p:pic>
      <p:sp>
        <p:nvSpPr>
          <p:cNvPr id="317" name="Google Shape;317;p38"/>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6"/>
              </a:rPr>
              <a:t>https://classroom.udacity.com/courses/ud187</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39"/>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머신러닝 어플리케이션</a:t>
            </a:r>
            <a:endParaRPr sz="1800" b="1">
              <a:solidFill>
                <a:schemeClr val="lt1"/>
              </a:solidFill>
              <a:latin typeface="Arial"/>
              <a:ea typeface="Arial"/>
              <a:cs typeface="Arial"/>
              <a:sym typeface="Arial"/>
            </a:endParaRPr>
          </a:p>
        </p:txBody>
      </p:sp>
      <p:sp>
        <p:nvSpPr>
          <p:cNvPr id="323" name="Google Shape;323;p3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pic>
        <p:nvPicPr>
          <p:cNvPr id="324" name="Google Shape;324;p3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25" name="Google Shape;325;p3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26" name="Google Shape;326;p39"/>
          <p:cNvSpPr/>
          <p:nvPr/>
        </p:nvSpPr>
        <p:spPr>
          <a:xfrm>
            <a:off x="676350" y="1594625"/>
            <a:ext cx="7861500" cy="1834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200" b="1">
              <a:solidFill>
                <a:srgbClr val="222222"/>
              </a:solidFill>
              <a:highlight>
                <a:srgbClr val="F8F9FA"/>
              </a:highlight>
            </a:endParaRPr>
          </a:p>
          <a:p>
            <a:pPr marL="0" lvl="0" indent="0" algn="l" rtl="0">
              <a:lnSpc>
                <a:spcPct val="115000"/>
              </a:lnSpc>
              <a:spcBef>
                <a:spcPts val="0"/>
              </a:spcBef>
              <a:spcAft>
                <a:spcPts val="0"/>
              </a:spcAft>
              <a:buSzPts val="1100"/>
              <a:buNone/>
            </a:pPr>
            <a:r>
              <a:rPr lang="ko-KR" sz="1800" b="1">
                <a:solidFill>
                  <a:srgbClr val="222222"/>
                </a:solidFill>
                <a:highlight>
                  <a:srgbClr val="F8F9FA"/>
                </a:highlight>
              </a:rPr>
              <a:t>머신러닝 어플리케이션은 어디서 어떻게 사용되고 있는가?</a:t>
            </a:r>
            <a:endParaRPr sz="1800" b="1">
              <a:solidFill>
                <a:srgbClr val="222222"/>
              </a:solidFill>
              <a:highlight>
                <a:srgbClr val="F8F9FA"/>
              </a:highlight>
            </a:endParaRPr>
          </a:p>
          <a:p>
            <a:pPr marL="0" lvl="0" indent="0" algn="l" rtl="0">
              <a:lnSpc>
                <a:spcPct val="115000"/>
              </a:lnSpc>
              <a:spcBef>
                <a:spcPts val="0"/>
              </a:spcBef>
              <a:spcAft>
                <a:spcPts val="0"/>
              </a:spcAft>
              <a:buSzPts val="1100"/>
              <a:buNone/>
            </a:pPr>
            <a:endParaRPr sz="1200">
              <a:solidFill>
                <a:srgbClr val="222222"/>
              </a:solidFill>
              <a:highlight>
                <a:srgbClr val="F8F9FA"/>
              </a:highlight>
            </a:endParaRPr>
          </a:p>
          <a:p>
            <a:pPr marL="457200" lvl="0" indent="-304800" algn="l" rtl="0">
              <a:lnSpc>
                <a:spcPct val="115000"/>
              </a:lnSpc>
              <a:spcBef>
                <a:spcPts val="0"/>
              </a:spcBef>
              <a:spcAft>
                <a:spcPts val="0"/>
              </a:spcAft>
              <a:buClr>
                <a:srgbClr val="222222"/>
              </a:buClr>
              <a:buSzPts val="1200"/>
              <a:buChar char="●"/>
            </a:pPr>
            <a:r>
              <a:rPr lang="ko-KR" sz="1200">
                <a:solidFill>
                  <a:srgbClr val="222222"/>
                </a:solidFill>
                <a:highlight>
                  <a:srgbClr val="F8F9FA"/>
                </a:highlight>
              </a:rPr>
              <a:t>자가 운전 차량(self-driving cars) - 머신러닝으로 다양한 센서의 데이터만 사용하여 자율 주행 차량을 개발할 수 있슴.</a:t>
            </a:r>
            <a:endParaRPr sz="1600">
              <a:solidFill>
                <a:srgbClr val="3F3F3F"/>
              </a:solidFill>
              <a:latin typeface="Nanum Gothic"/>
              <a:ea typeface="Nanum Gothic"/>
              <a:cs typeface="Nanum Gothic"/>
              <a:sym typeface="Nanum Gothic"/>
            </a:endParaRPr>
          </a:p>
        </p:txBody>
      </p:sp>
      <p:pic>
        <p:nvPicPr>
          <p:cNvPr id="327" name="Google Shape;327;p39"/>
          <p:cNvPicPr preferRelativeResize="0"/>
          <p:nvPr/>
        </p:nvPicPr>
        <p:blipFill>
          <a:blip r:embed="rId5">
            <a:alphaModFix/>
          </a:blip>
          <a:stretch>
            <a:fillRect/>
          </a:stretch>
        </p:blipFill>
        <p:spPr>
          <a:xfrm>
            <a:off x="1882663" y="3018900"/>
            <a:ext cx="5378666" cy="26893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1"/>
        <p:cNvGrpSpPr/>
        <p:nvPr/>
      </p:nvGrpSpPr>
      <p:grpSpPr>
        <a:xfrm>
          <a:off x="0" y="0"/>
          <a:ext cx="0" cy="0"/>
          <a:chOff x="0" y="0"/>
          <a:chExt cx="0" cy="0"/>
        </a:xfrm>
      </p:grpSpPr>
      <p:sp>
        <p:nvSpPr>
          <p:cNvPr id="332" name="Google Shape;332;p40"/>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머신러닝 어플리케이션</a:t>
            </a:r>
            <a:endParaRPr sz="1800" b="1">
              <a:solidFill>
                <a:schemeClr val="lt1"/>
              </a:solidFill>
              <a:latin typeface="Arial"/>
              <a:ea typeface="Arial"/>
              <a:cs typeface="Arial"/>
              <a:sym typeface="Arial"/>
            </a:endParaRPr>
          </a:p>
        </p:txBody>
      </p:sp>
      <p:sp>
        <p:nvSpPr>
          <p:cNvPr id="333" name="Google Shape;333;p4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pic>
        <p:nvPicPr>
          <p:cNvPr id="334" name="Google Shape;334;p4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35" name="Google Shape;335;p4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36" name="Google Shape;336;p40"/>
          <p:cNvSpPr/>
          <p:nvPr/>
        </p:nvSpPr>
        <p:spPr>
          <a:xfrm>
            <a:off x="676350" y="1594625"/>
            <a:ext cx="7861500" cy="1610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200" b="1">
              <a:solidFill>
                <a:srgbClr val="222222"/>
              </a:solidFill>
              <a:highlight>
                <a:srgbClr val="F8F9FA"/>
              </a:highlight>
            </a:endParaRPr>
          </a:p>
          <a:p>
            <a:pPr marL="0" lvl="0" indent="0" algn="l" rtl="0">
              <a:lnSpc>
                <a:spcPct val="115000"/>
              </a:lnSpc>
              <a:spcBef>
                <a:spcPts val="0"/>
              </a:spcBef>
              <a:spcAft>
                <a:spcPts val="0"/>
              </a:spcAft>
              <a:buSzPts val="1100"/>
              <a:buNone/>
            </a:pPr>
            <a:r>
              <a:rPr lang="ko-KR" sz="1800" b="1">
                <a:solidFill>
                  <a:srgbClr val="222222"/>
                </a:solidFill>
                <a:highlight>
                  <a:srgbClr val="F8F9FA"/>
                </a:highlight>
              </a:rPr>
              <a:t>머신러닝 어플리케이션은 어디서 어떻게 사용되고 있는가?</a:t>
            </a:r>
            <a:endParaRPr sz="1800" b="1">
              <a:solidFill>
                <a:srgbClr val="222222"/>
              </a:solidFill>
              <a:highlight>
                <a:srgbClr val="F8F9FA"/>
              </a:highlight>
            </a:endParaRPr>
          </a:p>
          <a:p>
            <a:pPr marL="0" lvl="0" indent="0" algn="l" rtl="0">
              <a:lnSpc>
                <a:spcPct val="115000"/>
              </a:lnSpc>
              <a:spcBef>
                <a:spcPts val="0"/>
              </a:spcBef>
              <a:spcAft>
                <a:spcPts val="0"/>
              </a:spcAft>
              <a:buSzPts val="1100"/>
              <a:buNone/>
            </a:pPr>
            <a:endParaRPr sz="1200">
              <a:solidFill>
                <a:srgbClr val="222222"/>
              </a:solidFill>
              <a:highlight>
                <a:srgbClr val="F8F9FA"/>
              </a:highlight>
            </a:endParaRPr>
          </a:p>
          <a:p>
            <a:pPr marL="457200" lvl="0" indent="-317500" algn="l" rtl="0">
              <a:lnSpc>
                <a:spcPct val="114000"/>
              </a:lnSpc>
              <a:spcBef>
                <a:spcPts val="0"/>
              </a:spcBef>
              <a:spcAft>
                <a:spcPts val="0"/>
              </a:spcAft>
              <a:buClr>
                <a:srgbClr val="222222"/>
              </a:buClr>
              <a:buSzPts val="1400"/>
              <a:buChar char="●"/>
            </a:pPr>
            <a:r>
              <a:rPr lang="ko-KR">
                <a:solidFill>
                  <a:srgbClr val="222222"/>
                </a:solidFill>
                <a:highlight>
                  <a:srgbClr val="F8F9FA"/>
                </a:highlight>
              </a:rPr>
              <a:t>머신러닝 알고리즘은 컴퓨터가 초인적인 성능으로 게임을 하도록 가르침</a:t>
            </a:r>
            <a:endParaRPr>
              <a:solidFill>
                <a:srgbClr val="222222"/>
              </a:solidFill>
              <a:highlight>
                <a:srgbClr val="F8F9FA"/>
              </a:highlight>
            </a:endParaRPr>
          </a:p>
          <a:p>
            <a:pPr marL="457200" lvl="0" indent="-317500" algn="l" rtl="0">
              <a:lnSpc>
                <a:spcPct val="114000"/>
              </a:lnSpc>
              <a:spcBef>
                <a:spcPts val="600"/>
              </a:spcBef>
              <a:spcAft>
                <a:spcPts val="600"/>
              </a:spcAft>
              <a:buClr>
                <a:srgbClr val="222222"/>
              </a:buClr>
              <a:buSzPts val="1400"/>
              <a:buChar char="●"/>
            </a:pPr>
            <a:r>
              <a:rPr lang="ko-KR">
                <a:solidFill>
                  <a:srgbClr val="222222"/>
                </a:solidFill>
                <a:highlight>
                  <a:srgbClr val="F8F9FA"/>
                </a:highlight>
              </a:rPr>
              <a:t>Alpha Go는 Google 딥마인드(Deep Mind)가 세계 최고의 Go Player(바둑선수)를 이기기 위해 머신러닝/딥러닝 알고리즘을 사용함.</a:t>
            </a:r>
            <a:endParaRPr>
              <a:solidFill>
                <a:srgbClr val="3F3F3F"/>
              </a:solidFill>
              <a:latin typeface="Nanum Gothic"/>
              <a:ea typeface="Nanum Gothic"/>
              <a:cs typeface="Nanum Gothic"/>
              <a:sym typeface="Nanum Gothic"/>
            </a:endParaRPr>
          </a:p>
        </p:txBody>
      </p:sp>
      <p:pic>
        <p:nvPicPr>
          <p:cNvPr id="337" name="Google Shape;337;p40"/>
          <p:cNvPicPr preferRelativeResize="0"/>
          <p:nvPr/>
        </p:nvPicPr>
        <p:blipFill>
          <a:blip r:embed="rId5">
            <a:alphaModFix/>
          </a:blip>
          <a:stretch>
            <a:fillRect/>
          </a:stretch>
        </p:blipFill>
        <p:spPr>
          <a:xfrm>
            <a:off x="1941999" y="3333275"/>
            <a:ext cx="4483449" cy="24932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41"/>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머신러닝 어플리케이션</a:t>
            </a:r>
            <a:endParaRPr sz="1800" b="1">
              <a:solidFill>
                <a:schemeClr val="lt1"/>
              </a:solidFill>
              <a:latin typeface="Arial"/>
              <a:ea typeface="Arial"/>
              <a:cs typeface="Arial"/>
              <a:sym typeface="Arial"/>
            </a:endParaRPr>
          </a:p>
        </p:txBody>
      </p:sp>
      <p:sp>
        <p:nvSpPr>
          <p:cNvPr id="343" name="Google Shape;343;p4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pic>
        <p:nvPicPr>
          <p:cNvPr id="344" name="Google Shape;344;p4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45" name="Google Shape;345;p4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46" name="Google Shape;346;p41"/>
          <p:cNvSpPr/>
          <p:nvPr/>
        </p:nvSpPr>
        <p:spPr>
          <a:xfrm>
            <a:off x="676350" y="1594625"/>
            <a:ext cx="7797300" cy="1680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200" b="1">
              <a:solidFill>
                <a:srgbClr val="222222"/>
              </a:solidFill>
              <a:highlight>
                <a:srgbClr val="F8F9FA"/>
              </a:highlight>
            </a:endParaRPr>
          </a:p>
          <a:p>
            <a:pPr marL="0" lvl="0" indent="0" algn="l" rtl="0">
              <a:lnSpc>
                <a:spcPct val="115000"/>
              </a:lnSpc>
              <a:spcBef>
                <a:spcPts val="0"/>
              </a:spcBef>
              <a:spcAft>
                <a:spcPts val="0"/>
              </a:spcAft>
              <a:buSzPts val="1100"/>
              <a:buNone/>
            </a:pPr>
            <a:r>
              <a:rPr lang="ko-KR" sz="1800" b="1">
                <a:solidFill>
                  <a:srgbClr val="222222"/>
                </a:solidFill>
                <a:highlight>
                  <a:srgbClr val="F8F9FA"/>
                </a:highlight>
              </a:rPr>
              <a:t>머신러닝 어플리케이션은 어디서 어떻게 사용되고 있는가?</a:t>
            </a:r>
            <a:endParaRPr sz="1800" b="1">
              <a:solidFill>
                <a:srgbClr val="222222"/>
              </a:solidFill>
              <a:highlight>
                <a:srgbClr val="F8F9FA"/>
              </a:highlight>
            </a:endParaRPr>
          </a:p>
          <a:p>
            <a:pPr marL="0" lvl="0" indent="0" algn="l" rtl="0">
              <a:lnSpc>
                <a:spcPct val="115000"/>
              </a:lnSpc>
              <a:spcBef>
                <a:spcPts val="0"/>
              </a:spcBef>
              <a:spcAft>
                <a:spcPts val="0"/>
              </a:spcAft>
              <a:buSzPts val="1100"/>
              <a:buNone/>
            </a:pPr>
            <a:endParaRPr sz="1200">
              <a:solidFill>
                <a:srgbClr val="222222"/>
              </a:solidFill>
              <a:highlight>
                <a:srgbClr val="F8F9FA"/>
              </a:highlight>
            </a:endParaRPr>
          </a:p>
          <a:p>
            <a:pPr marL="457200" lvl="0" indent="-317500" algn="l" rtl="0">
              <a:lnSpc>
                <a:spcPct val="114000"/>
              </a:lnSpc>
              <a:spcBef>
                <a:spcPts val="0"/>
              </a:spcBef>
              <a:spcAft>
                <a:spcPts val="0"/>
              </a:spcAft>
              <a:buClr>
                <a:srgbClr val="222222"/>
              </a:buClr>
              <a:buSzPts val="1400"/>
              <a:buChar char="●"/>
            </a:pPr>
            <a:r>
              <a:rPr lang="ko-KR">
                <a:solidFill>
                  <a:srgbClr val="222222"/>
                </a:solidFill>
                <a:highlight>
                  <a:srgbClr val="F8F9FA"/>
                </a:highlight>
              </a:rPr>
              <a:t>이것은 머신러닝이 우리의 세계에 혁명을 일으키는 몇 가지 예일뿐 입니다</a:t>
            </a:r>
            <a:endParaRPr>
              <a:solidFill>
                <a:srgbClr val="222222"/>
              </a:solidFill>
              <a:highlight>
                <a:srgbClr val="F8F9FA"/>
              </a:highlight>
            </a:endParaRPr>
          </a:p>
          <a:p>
            <a:pPr marL="457200" lvl="0" indent="-317500" algn="l" rtl="0">
              <a:lnSpc>
                <a:spcPct val="114000"/>
              </a:lnSpc>
              <a:spcBef>
                <a:spcPts val="600"/>
              </a:spcBef>
              <a:spcAft>
                <a:spcPts val="600"/>
              </a:spcAft>
              <a:buClr>
                <a:srgbClr val="222222"/>
              </a:buClr>
              <a:buSzPts val="1400"/>
              <a:buChar char="●"/>
            </a:pPr>
            <a:r>
              <a:rPr lang="ko-KR">
                <a:solidFill>
                  <a:srgbClr val="222222"/>
                </a:solidFill>
                <a:highlight>
                  <a:srgbClr val="F8F9FA"/>
                </a:highlight>
              </a:rPr>
              <a:t>딥 신경 네트워크를 개발한다는 뜻은 전 세계 사람들의 삶을 변화시킬 수있는 소프트웨어를 작성하고 있음을 의미함.</a:t>
            </a:r>
            <a:endParaRPr>
              <a:solidFill>
                <a:srgbClr val="222222"/>
              </a:solidFill>
              <a:highlight>
                <a:srgbClr val="F8F9FA"/>
              </a:highlight>
            </a:endParaRPr>
          </a:p>
        </p:txBody>
      </p:sp>
      <p:pic>
        <p:nvPicPr>
          <p:cNvPr id="347" name="Google Shape;347;p41"/>
          <p:cNvPicPr preferRelativeResize="0"/>
          <p:nvPr/>
        </p:nvPicPr>
        <p:blipFill>
          <a:blip r:embed="rId5">
            <a:alphaModFix/>
          </a:blip>
          <a:stretch>
            <a:fillRect/>
          </a:stretch>
        </p:blipFill>
        <p:spPr>
          <a:xfrm>
            <a:off x="2738425" y="3397325"/>
            <a:ext cx="3667125" cy="2447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42"/>
          <p:cNvSpPr/>
          <p:nvPr/>
        </p:nvSpPr>
        <p:spPr>
          <a:xfrm>
            <a:off x="3985125" y="2473925"/>
            <a:ext cx="47946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200" b="1">
                <a:solidFill>
                  <a:srgbClr val="2AB9C7"/>
                </a:solidFill>
              </a:rPr>
              <a:t>TensorFlow / Python / CO(Colab)</a:t>
            </a:r>
            <a:endParaRPr sz="3200" b="1">
              <a:solidFill>
                <a:srgbClr val="2AB9C7"/>
              </a:solidFill>
              <a:latin typeface="Arial"/>
              <a:ea typeface="Arial"/>
              <a:cs typeface="Arial"/>
              <a:sym typeface="Arial"/>
            </a:endParaRPr>
          </a:p>
        </p:txBody>
      </p:sp>
      <p:sp>
        <p:nvSpPr>
          <p:cNvPr id="353" name="Google Shape;353;p42"/>
          <p:cNvSpPr/>
          <p:nvPr/>
        </p:nvSpPr>
        <p:spPr>
          <a:xfrm>
            <a:off x="451625" y="466725"/>
            <a:ext cx="1550700" cy="57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chemeClr val="lt1"/>
                </a:solidFill>
              </a:rPr>
              <a:t>TensorFlow U1</a:t>
            </a:r>
            <a:endParaRPr sz="1200">
              <a:solidFill>
                <a:schemeClr val="lt1"/>
              </a:solidFill>
            </a:endParaRPr>
          </a:p>
          <a:p>
            <a:pPr marL="0" marR="0" lvl="0" indent="0" algn="l" rtl="0">
              <a:spcBef>
                <a:spcPts val="0"/>
              </a:spcBef>
              <a:spcAft>
                <a:spcPts val="0"/>
              </a:spcAft>
              <a:buClr>
                <a:srgbClr val="000000"/>
              </a:buClr>
              <a:buFont typeface="Arial"/>
              <a:buNone/>
            </a:pPr>
            <a:r>
              <a:rPr lang="ko-KR" sz="1200">
                <a:solidFill>
                  <a:schemeClr val="lt1"/>
                </a:solidFill>
              </a:rPr>
              <a:t>텐서플로우 U1</a:t>
            </a:r>
            <a:endParaRPr sz="1200">
              <a:solidFill>
                <a:schemeClr val="lt1"/>
              </a:solidFill>
            </a:endParaRPr>
          </a:p>
        </p:txBody>
      </p:sp>
      <p:sp>
        <p:nvSpPr>
          <p:cNvPr id="354" name="Google Shape;354;p42"/>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4</a:t>
            </a:r>
            <a:endParaRPr sz="6600" b="1">
              <a:solidFill>
                <a:srgbClr val="2AB9C7"/>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43"/>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TensorFlow / Python / CO(Colab)</a:t>
            </a:r>
            <a:endParaRPr sz="1800" b="1">
              <a:solidFill>
                <a:schemeClr val="lt1"/>
              </a:solidFill>
              <a:latin typeface="Arial"/>
              <a:ea typeface="Arial"/>
              <a:cs typeface="Arial"/>
              <a:sym typeface="Arial"/>
            </a:endParaRPr>
          </a:p>
        </p:txBody>
      </p:sp>
      <p:sp>
        <p:nvSpPr>
          <p:cNvPr id="360" name="Google Shape;360;p4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pic>
        <p:nvPicPr>
          <p:cNvPr id="361" name="Google Shape;361;p4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62" name="Google Shape;362;p4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pic>
        <p:nvPicPr>
          <p:cNvPr id="363" name="Google Shape;363;p43"/>
          <p:cNvPicPr preferRelativeResize="0"/>
          <p:nvPr/>
        </p:nvPicPr>
        <p:blipFill>
          <a:blip r:embed="rId5">
            <a:alphaModFix/>
          </a:blip>
          <a:stretch>
            <a:fillRect/>
          </a:stretch>
        </p:blipFill>
        <p:spPr>
          <a:xfrm>
            <a:off x="1966913" y="1628766"/>
            <a:ext cx="5210175" cy="3600450"/>
          </a:xfrm>
          <a:prstGeom prst="rect">
            <a:avLst/>
          </a:prstGeom>
          <a:noFill/>
          <a:ln>
            <a:noFill/>
          </a:ln>
        </p:spPr>
      </p:pic>
      <p:sp>
        <p:nvSpPr>
          <p:cNvPr id="364" name="Google Shape;364;p43"/>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6"/>
              </a:rPr>
              <a:t>https://classroom.udacity.com/courses/ud187</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26"/>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196" name="Google Shape;196;p26"/>
          <p:cNvSpPr/>
          <p:nvPr/>
        </p:nvSpPr>
        <p:spPr>
          <a:xfrm>
            <a:off x="969550" y="3652900"/>
            <a:ext cx="2125800" cy="60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인공지능 / 머신러닝 / 딥러닝 소개</a:t>
            </a:r>
            <a:endParaRPr sz="1500" b="1">
              <a:solidFill>
                <a:srgbClr val="2AB9C7"/>
              </a:solidFill>
            </a:endParaRPr>
          </a:p>
        </p:txBody>
      </p:sp>
      <p:sp>
        <p:nvSpPr>
          <p:cNvPr id="197" name="Google Shape;197;p26"/>
          <p:cNvSpPr/>
          <p:nvPr/>
        </p:nvSpPr>
        <p:spPr>
          <a:xfrm>
            <a:off x="3737613" y="3652900"/>
            <a:ext cx="21258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실습내용과 목적</a:t>
            </a:r>
            <a:endParaRPr sz="1500" b="1">
              <a:solidFill>
                <a:srgbClr val="2AB9C7"/>
              </a:solidFill>
              <a:latin typeface="Arial"/>
              <a:ea typeface="Arial"/>
              <a:cs typeface="Arial"/>
              <a:sym typeface="Arial"/>
            </a:endParaRPr>
          </a:p>
        </p:txBody>
      </p:sp>
      <p:sp>
        <p:nvSpPr>
          <p:cNvPr id="198" name="Google Shape;198;p26"/>
          <p:cNvSpPr/>
          <p:nvPr/>
        </p:nvSpPr>
        <p:spPr>
          <a:xfrm>
            <a:off x="6621375" y="3652900"/>
            <a:ext cx="1892400" cy="65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머신러닝 어플리케이션</a:t>
            </a:r>
            <a:endParaRPr sz="1500" b="1">
              <a:solidFill>
                <a:srgbClr val="2AB9C7"/>
              </a:solidFill>
              <a:latin typeface="Arial"/>
              <a:ea typeface="Arial"/>
              <a:cs typeface="Arial"/>
              <a:sym typeface="Arial"/>
            </a:endParaRPr>
          </a:p>
        </p:txBody>
      </p:sp>
      <p:pic>
        <p:nvPicPr>
          <p:cNvPr id="199" name="Google Shape;199;p26"/>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200" name="Google Shape;200;p26"/>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01" name="Google Shape;201;p26"/>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02" name="Google Shape;202;p26"/>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sp>
        <p:nvSpPr>
          <p:cNvPr id="203" name="Google Shape;203;p26"/>
          <p:cNvSpPr/>
          <p:nvPr/>
        </p:nvSpPr>
        <p:spPr>
          <a:xfrm>
            <a:off x="387179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02</a:t>
            </a:r>
            <a:endParaRPr sz="2800" b="1">
              <a:solidFill>
                <a:schemeClr val="lt1"/>
              </a:solidFill>
              <a:latin typeface="Arial"/>
              <a:ea typeface="Arial"/>
              <a:cs typeface="Arial"/>
              <a:sym typeface="Arial"/>
            </a:endParaRPr>
          </a:p>
        </p:txBody>
      </p:sp>
      <p:sp>
        <p:nvSpPr>
          <p:cNvPr id="204" name="Google Shape;204;p26"/>
          <p:cNvSpPr/>
          <p:nvPr/>
        </p:nvSpPr>
        <p:spPr>
          <a:xfrm>
            <a:off x="6755534"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03</a:t>
            </a:r>
            <a:endParaRPr sz="2800" b="1">
              <a:solidFill>
                <a:schemeClr val="lt1"/>
              </a:solidFill>
              <a:latin typeface="Arial"/>
              <a:ea typeface="Arial"/>
              <a:cs typeface="Arial"/>
              <a:sym typeface="Arial"/>
            </a:endParaRPr>
          </a:p>
        </p:txBody>
      </p:sp>
      <p:sp>
        <p:nvSpPr>
          <p:cNvPr id="205" name="Google Shape;205;p26"/>
          <p:cNvSpPr txBox="1"/>
          <p:nvPr/>
        </p:nvSpPr>
        <p:spPr>
          <a:xfrm>
            <a:off x="288925" y="5933725"/>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6"/>
              </a:rPr>
              <a:t>https://classroom.udacity.com/courses/ud187</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69" name="Google Shape;369;p44"/>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TensorFlow / Python / CO(Colab)</a:t>
            </a:r>
            <a:endParaRPr sz="1800" b="1">
              <a:solidFill>
                <a:schemeClr val="lt1"/>
              </a:solidFill>
              <a:latin typeface="Arial"/>
              <a:ea typeface="Arial"/>
              <a:cs typeface="Arial"/>
              <a:sym typeface="Arial"/>
            </a:endParaRPr>
          </a:p>
        </p:txBody>
      </p:sp>
      <p:sp>
        <p:nvSpPr>
          <p:cNvPr id="370" name="Google Shape;370;p44"/>
          <p:cNvSpPr/>
          <p:nvPr/>
        </p:nvSpPr>
        <p:spPr>
          <a:xfrm>
            <a:off x="676359" y="860125"/>
            <a:ext cx="42600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latin typeface="Arial"/>
                <a:ea typeface="Arial"/>
                <a:cs typeface="Arial"/>
                <a:sym typeface="Arial"/>
              </a:rPr>
              <a:t>0</a:t>
            </a:r>
            <a:r>
              <a:rPr lang="ko-KR" sz="1700" b="1">
                <a:solidFill>
                  <a:srgbClr val="7F7F7F"/>
                </a:solidFill>
              </a:rPr>
              <a:t>4</a:t>
            </a:r>
            <a:r>
              <a:rPr lang="ko-KR" sz="1700" b="1">
                <a:solidFill>
                  <a:srgbClr val="7F7F7F"/>
                </a:solidFill>
                <a:latin typeface="Arial"/>
                <a:ea typeface="Arial"/>
                <a:cs typeface="Arial"/>
                <a:sym typeface="Arial"/>
              </a:rPr>
              <a:t>-1  </a:t>
            </a:r>
            <a:r>
              <a:rPr lang="ko-KR" sz="1700" b="1">
                <a:solidFill>
                  <a:srgbClr val="7F7F7F"/>
                </a:solidFill>
              </a:rPr>
              <a:t>텐서플로우(TensorFlow)</a:t>
            </a:r>
            <a:endParaRPr sz="1700" b="1">
              <a:solidFill>
                <a:srgbClr val="7F7F7F"/>
              </a:solidFill>
              <a:latin typeface="Arial"/>
              <a:ea typeface="Arial"/>
              <a:cs typeface="Arial"/>
              <a:sym typeface="Arial"/>
            </a:endParaRPr>
          </a:p>
        </p:txBody>
      </p:sp>
      <p:sp>
        <p:nvSpPr>
          <p:cNvPr id="371" name="Google Shape;371;p4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72" name="Google Shape;372;p4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73" name="Google Shape;373;p4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374" name="Google Shape;374;p44"/>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TensorFlow란?</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a:solidFill>
                  <a:srgbClr val="3F3F3F"/>
                </a:solidFill>
                <a:latin typeface="Nanum Gothic"/>
                <a:ea typeface="Nanum Gothic"/>
                <a:cs typeface="Nanum Gothic"/>
                <a:sym typeface="Nanum Gothic"/>
              </a:rPr>
              <a:t>데이터 흐름 그래프(data flow graphs)</a:t>
            </a:r>
            <a:r>
              <a:rPr lang="ko-KR" sz="1600">
                <a:solidFill>
                  <a:srgbClr val="3F3F3F"/>
                </a:solidFill>
                <a:latin typeface="Nanum Gothic"/>
                <a:ea typeface="Nanum Gothic"/>
                <a:cs typeface="Nanum Gothic"/>
                <a:sym typeface="Nanum Gothic"/>
              </a:rPr>
              <a:t>를 사용한 </a:t>
            </a:r>
            <a:r>
              <a:rPr lang="ko-KR" sz="1600" b="1">
                <a:solidFill>
                  <a:srgbClr val="3F3F3F"/>
                </a:solidFill>
                <a:latin typeface="Nanum Gothic"/>
                <a:ea typeface="Nanum Gothic"/>
                <a:cs typeface="Nanum Gothic"/>
                <a:sym typeface="Nanum Gothic"/>
              </a:rPr>
              <a:t>수치 계산(numerical computation)</a:t>
            </a:r>
            <a:r>
              <a:rPr lang="ko-KR" sz="1600">
                <a:solidFill>
                  <a:srgbClr val="3F3F3F"/>
                </a:solidFill>
                <a:latin typeface="Nanum Gothic"/>
                <a:ea typeface="Nanum Gothic"/>
                <a:cs typeface="Nanum Gothic"/>
                <a:sym typeface="Nanum Gothic"/>
              </a:rPr>
              <a:t>을 할 수 있는 오픈 소스 소프트웨어 라이브러리.</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머신러닝(ML:Machine Learning) </a:t>
            </a:r>
            <a:r>
              <a:rPr lang="ko-KR" sz="1600" b="1">
                <a:solidFill>
                  <a:srgbClr val="3F3F3F"/>
                </a:solidFill>
                <a:latin typeface="Nanum Gothic"/>
                <a:ea typeface="Nanum Gothic"/>
                <a:cs typeface="Nanum Gothic"/>
                <a:sym typeface="Nanum Gothic"/>
              </a:rPr>
              <a:t>모델</a:t>
            </a:r>
            <a:r>
              <a:rPr lang="ko-KR" sz="1600">
                <a:solidFill>
                  <a:srgbClr val="3F3F3F"/>
                </a:solidFill>
                <a:latin typeface="Nanum Gothic"/>
                <a:ea typeface="Nanum Gothic"/>
                <a:cs typeface="Nanum Gothic"/>
                <a:sym typeface="Nanum Gothic"/>
              </a:rPr>
              <a:t>을 </a:t>
            </a:r>
            <a:r>
              <a:rPr lang="ko-KR" sz="1600" b="1">
                <a:solidFill>
                  <a:srgbClr val="3F3F3F"/>
                </a:solidFill>
                <a:latin typeface="Nanum Gothic"/>
                <a:ea typeface="Nanum Gothic"/>
                <a:cs typeface="Nanum Gothic"/>
                <a:sym typeface="Nanum Gothic"/>
              </a:rPr>
              <a:t>개발</a:t>
            </a:r>
            <a:r>
              <a:rPr lang="ko-KR" sz="1600">
                <a:solidFill>
                  <a:srgbClr val="3F3F3F"/>
                </a:solidFill>
                <a:latin typeface="Nanum Gothic"/>
                <a:ea typeface="Nanum Gothic"/>
                <a:cs typeface="Nanum Gothic"/>
                <a:sym typeface="Nanum Gothic"/>
              </a:rPr>
              <a:t>하고 교육하는 데 도움이 되는 핵심 </a:t>
            </a:r>
            <a:r>
              <a:rPr lang="ko-KR" sz="1600" b="1">
                <a:solidFill>
                  <a:srgbClr val="3F3F3F"/>
                </a:solidFill>
                <a:latin typeface="Nanum Gothic"/>
                <a:ea typeface="Nanum Gothic"/>
                <a:cs typeface="Nanum Gothic"/>
                <a:sym typeface="Nanum Gothic"/>
              </a:rPr>
              <a:t>오픈 소스 라이브러리</a:t>
            </a:r>
            <a:r>
              <a:rPr lang="ko-KR" sz="1600">
                <a:solidFill>
                  <a:srgbClr val="3F3F3F"/>
                </a:solidFill>
                <a:latin typeface="Nanum Gothic"/>
                <a:ea typeface="Nanum Gothic"/>
                <a:cs typeface="Nanum Gothic"/>
                <a:sym typeface="Nanum Gothic"/>
              </a:rPr>
              <a:t>.</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a:solidFill>
                  <a:srgbClr val="3F3F3F"/>
                </a:solidFill>
                <a:latin typeface="Nanum Gothic"/>
                <a:ea typeface="Nanum Gothic"/>
                <a:cs typeface="Nanum Gothic"/>
                <a:sym typeface="Nanum Gothic"/>
              </a:rPr>
              <a:t>*</a:t>
            </a:r>
            <a:r>
              <a:rPr lang="ko-KR" sz="1600" b="1">
                <a:solidFill>
                  <a:srgbClr val="3F3F3F"/>
                </a:solidFill>
                <a:latin typeface="Nanum Gothic"/>
                <a:ea typeface="Nanum Gothic"/>
                <a:cs typeface="Nanum Gothic"/>
                <a:sym typeface="Nanum Gothic"/>
              </a:rPr>
              <a:t>딥 러닝(Deep Learning)</a:t>
            </a:r>
            <a:r>
              <a:rPr lang="ko-KR" sz="1600">
                <a:solidFill>
                  <a:srgbClr val="3F3F3F"/>
                </a:solidFill>
                <a:latin typeface="Nanum Gothic"/>
                <a:ea typeface="Nanum Gothic"/>
                <a:cs typeface="Nanum Gothic"/>
                <a:sym typeface="Nanum Gothic"/>
              </a:rPr>
              <a:t>에 특화된 것은 아니지만 밀접하게 결합되어 있습니다. 원칙적으로 모든 </a:t>
            </a:r>
            <a:r>
              <a:rPr lang="ko-KR" sz="1600" b="1">
                <a:solidFill>
                  <a:srgbClr val="3F3F3F"/>
                </a:solidFill>
                <a:latin typeface="Nanum Gothic"/>
                <a:ea typeface="Nanum Gothic"/>
                <a:cs typeface="Nanum Gothic"/>
                <a:sym typeface="Nanum Gothic"/>
              </a:rPr>
              <a:t>텐서 연산(tensor operation)</a:t>
            </a:r>
            <a:r>
              <a:rPr lang="ko-KR" sz="1600">
                <a:solidFill>
                  <a:srgbClr val="3F3F3F"/>
                </a:solidFill>
                <a:latin typeface="Nanum Gothic"/>
                <a:ea typeface="Nanum Gothic"/>
                <a:cs typeface="Nanum Gothic"/>
                <a:sym typeface="Nanum Gothic"/>
              </a:rPr>
              <a:t>에 사용할 수 있습니다.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375" name="Google Shape;375;p44"/>
          <p:cNvPicPr preferRelativeResize="0"/>
          <p:nvPr/>
        </p:nvPicPr>
        <p:blipFill>
          <a:blip r:embed="rId5">
            <a:alphaModFix/>
          </a:blip>
          <a:stretch>
            <a:fillRect/>
          </a:stretch>
        </p:blipFill>
        <p:spPr>
          <a:xfrm>
            <a:off x="676350" y="5031175"/>
            <a:ext cx="3057400" cy="637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45"/>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TensorFlow / Python / CO(Colab)</a:t>
            </a:r>
            <a:endParaRPr sz="1800" b="1">
              <a:solidFill>
                <a:schemeClr val="lt1"/>
              </a:solidFill>
              <a:latin typeface="Arial"/>
              <a:ea typeface="Arial"/>
              <a:cs typeface="Arial"/>
              <a:sym typeface="Arial"/>
            </a:endParaRPr>
          </a:p>
        </p:txBody>
      </p:sp>
      <p:sp>
        <p:nvSpPr>
          <p:cNvPr id="381" name="Google Shape;381;p45"/>
          <p:cNvSpPr/>
          <p:nvPr/>
        </p:nvSpPr>
        <p:spPr>
          <a:xfrm>
            <a:off x="676359" y="860125"/>
            <a:ext cx="42600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latin typeface="Arial"/>
                <a:ea typeface="Arial"/>
                <a:cs typeface="Arial"/>
                <a:sym typeface="Arial"/>
              </a:rPr>
              <a:t>0</a:t>
            </a:r>
            <a:r>
              <a:rPr lang="ko-KR" sz="1700" b="1">
                <a:solidFill>
                  <a:srgbClr val="7F7F7F"/>
                </a:solidFill>
              </a:rPr>
              <a:t>4</a:t>
            </a:r>
            <a:r>
              <a:rPr lang="ko-KR" sz="1700" b="1">
                <a:solidFill>
                  <a:srgbClr val="7F7F7F"/>
                </a:solidFill>
                <a:latin typeface="Arial"/>
                <a:ea typeface="Arial"/>
                <a:cs typeface="Arial"/>
                <a:sym typeface="Arial"/>
              </a:rPr>
              <a:t>-</a:t>
            </a:r>
            <a:r>
              <a:rPr lang="ko-KR" sz="1700" b="1">
                <a:solidFill>
                  <a:srgbClr val="7F7F7F"/>
                </a:solidFill>
              </a:rPr>
              <a:t>2</a:t>
            </a:r>
            <a:r>
              <a:rPr lang="ko-KR" sz="1700" b="1">
                <a:solidFill>
                  <a:srgbClr val="7F7F7F"/>
                </a:solidFill>
                <a:latin typeface="Arial"/>
                <a:ea typeface="Arial"/>
                <a:cs typeface="Arial"/>
                <a:sym typeface="Arial"/>
              </a:rPr>
              <a:t>  </a:t>
            </a:r>
            <a:r>
              <a:rPr lang="ko-KR" sz="1700" b="1">
                <a:solidFill>
                  <a:srgbClr val="7F7F7F"/>
                </a:solidFill>
              </a:rPr>
              <a:t>파이썬(Python)</a:t>
            </a:r>
            <a:endParaRPr sz="1700" b="1">
              <a:solidFill>
                <a:srgbClr val="7F7F7F"/>
              </a:solidFill>
              <a:latin typeface="Arial"/>
              <a:ea typeface="Arial"/>
              <a:cs typeface="Arial"/>
              <a:sym typeface="Arial"/>
            </a:endParaRPr>
          </a:p>
        </p:txBody>
      </p:sp>
      <p:sp>
        <p:nvSpPr>
          <p:cNvPr id="382" name="Google Shape;382;p4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83" name="Google Shape;383;p4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84" name="Google Shape;384;p4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385" name="Google Shape;385;p45"/>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Python이란?</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프로그래밍 언어</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사용하는 방법을 배우고 모델을 작성</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데이터 과학에서 가장 널리 사용되는 언어</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기계 학습에서 중요</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코딩이 매우 간단해서 쉽게 배울수 있슴</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386" name="Google Shape;386;p45"/>
          <p:cNvPicPr preferRelativeResize="0"/>
          <p:nvPr/>
        </p:nvPicPr>
        <p:blipFill>
          <a:blip r:embed="rId5">
            <a:alphaModFix/>
          </a:blip>
          <a:stretch>
            <a:fillRect/>
          </a:stretch>
        </p:blipFill>
        <p:spPr>
          <a:xfrm>
            <a:off x="6944488" y="1594624"/>
            <a:ext cx="1317831" cy="1260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0"/>
        <p:cNvGrpSpPr/>
        <p:nvPr/>
      </p:nvGrpSpPr>
      <p:grpSpPr>
        <a:xfrm>
          <a:off x="0" y="0"/>
          <a:ext cx="0" cy="0"/>
          <a:chOff x="0" y="0"/>
          <a:chExt cx="0" cy="0"/>
        </a:xfrm>
      </p:grpSpPr>
      <p:sp>
        <p:nvSpPr>
          <p:cNvPr id="391" name="Google Shape;391;p46"/>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TensorFlow / Python / CO(Colab)</a:t>
            </a:r>
            <a:endParaRPr sz="1800" b="1">
              <a:solidFill>
                <a:schemeClr val="lt1"/>
              </a:solidFill>
              <a:latin typeface="Arial"/>
              <a:ea typeface="Arial"/>
              <a:cs typeface="Arial"/>
              <a:sym typeface="Arial"/>
            </a:endParaRPr>
          </a:p>
        </p:txBody>
      </p:sp>
      <p:sp>
        <p:nvSpPr>
          <p:cNvPr id="392" name="Google Shape;392;p46"/>
          <p:cNvSpPr/>
          <p:nvPr/>
        </p:nvSpPr>
        <p:spPr>
          <a:xfrm>
            <a:off x="676359" y="860125"/>
            <a:ext cx="42600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latin typeface="Arial"/>
                <a:ea typeface="Arial"/>
                <a:cs typeface="Arial"/>
                <a:sym typeface="Arial"/>
              </a:rPr>
              <a:t>0</a:t>
            </a:r>
            <a:r>
              <a:rPr lang="ko-KR" sz="1700" b="1">
                <a:solidFill>
                  <a:srgbClr val="7F7F7F"/>
                </a:solidFill>
              </a:rPr>
              <a:t>4</a:t>
            </a:r>
            <a:r>
              <a:rPr lang="ko-KR" sz="1700" b="1">
                <a:solidFill>
                  <a:srgbClr val="7F7F7F"/>
                </a:solidFill>
                <a:latin typeface="Arial"/>
                <a:ea typeface="Arial"/>
                <a:cs typeface="Arial"/>
                <a:sym typeface="Arial"/>
              </a:rPr>
              <a:t>-</a:t>
            </a:r>
            <a:r>
              <a:rPr lang="ko-KR" sz="1700" b="1">
                <a:solidFill>
                  <a:srgbClr val="7F7F7F"/>
                </a:solidFill>
              </a:rPr>
              <a:t>3 구글 코렙(Colab)</a:t>
            </a:r>
            <a:endParaRPr sz="1700" b="1">
              <a:solidFill>
                <a:srgbClr val="7F7F7F"/>
              </a:solidFill>
              <a:latin typeface="Arial"/>
              <a:ea typeface="Arial"/>
              <a:cs typeface="Arial"/>
              <a:sym typeface="Arial"/>
            </a:endParaRPr>
          </a:p>
        </p:txBody>
      </p:sp>
      <p:sp>
        <p:nvSpPr>
          <p:cNvPr id="393" name="Google Shape;393;p4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394" name="Google Shape;394;p4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95" name="Google Shape;395;p4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396" name="Google Shape;396;p46"/>
          <p:cNvSpPr/>
          <p:nvPr/>
        </p:nvSpPr>
        <p:spPr>
          <a:xfrm>
            <a:off x="676350" y="1594625"/>
            <a:ext cx="7861500" cy="4089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Google Colab이란?</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Google Colab</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Google의 개발 환경으로 Google Colab을 사용</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Jupyter Notebook와 거의 흡사.</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Google 클라우드에 호스팅 된 대화 형 노트북에서 TensorFlow 개발을 수행 할 수 장점</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컴퓨터에서 다운로드하거나 설치하거나 실행할 필요가 없습</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a:solidFill>
                  <a:srgbClr val="3F3F3F"/>
                </a:solidFill>
                <a:latin typeface="Nanum Gothic"/>
                <a:ea typeface="Nanum Gothic"/>
                <a:cs typeface="Nanum Gothic"/>
                <a:sym typeface="Nanum Gothic"/>
              </a:rPr>
              <a:t>웹 브라우저가 필요.</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Clr>
                <a:schemeClr val="dk1"/>
              </a:buClr>
              <a:buFont typeface="Arial"/>
              <a:buNone/>
            </a:pPr>
            <a:r>
              <a:rPr lang="ko-KR">
                <a:solidFill>
                  <a:srgbClr val="3F3F3F"/>
                </a:solidFill>
                <a:latin typeface="Nanum Gothic"/>
                <a:ea typeface="Nanum Gothic"/>
                <a:cs typeface="Nanum Gothic"/>
                <a:sym typeface="Nanum Gothic"/>
              </a:rPr>
              <a:t>*다음 과정에서 개발 환경에 익숙해지는 첫 번째 연습을 하게 됩니다.</a:t>
            </a:r>
            <a:endParaRPr>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397" name="Google Shape;397;p46"/>
          <p:cNvPicPr preferRelativeResize="0"/>
          <p:nvPr/>
        </p:nvPicPr>
        <p:blipFill>
          <a:blip r:embed="rId5">
            <a:alphaModFix/>
          </a:blip>
          <a:stretch>
            <a:fillRect/>
          </a:stretch>
        </p:blipFill>
        <p:spPr>
          <a:xfrm>
            <a:off x="6607925" y="1533149"/>
            <a:ext cx="1619250" cy="108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47"/>
          <p:cNvSpPr/>
          <p:nvPr/>
        </p:nvSpPr>
        <p:spPr>
          <a:xfrm>
            <a:off x="3985125" y="2473925"/>
            <a:ext cx="4173000" cy="73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ko-KR" sz="3200" b="1">
                <a:solidFill>
                  <a:srgbClr val="2AB9C7"/>
                </a:solidFill>
              </a:rPr>
              <a:t>실습(Exercise) 1-5</a:t>
            </a:r>
            <a:endParaRPr sz="3200" b="1">
              <a:solidFill>
                <a:srgbClr val="2AB9C7"/>
              </a:solidFill>
            </a:endParaRPr>
          </a:p>
          <a:p>
            <a:pPr marL="0" marR="0" lvl="0" indent="0" algn="l" rtl="0">
              <a:spcBef>
                <a:spcPts val="0"/>
              </a:spcBef>
              <a:spcAft>
                <a:spcPts val="0"/>
              </a:spcAft>
              <a:buClr>
                <a:schemeClr val="dk1"/>
              </a:buClr>
              <a:buSzPts val="1100"/>
              <a:buFont typeface="Arial"/>
              <a:buNone/>
            </a:pPr>
            <a:endParaRPr sz="3200" b="1">
              <a:solidFill>
                <a:srgbClr val="2AB9C7"/>
              </a:solidFill>
            </a:endParaRPr>
          </a:p>
          <a:p>
            <a:pPr marL="0" marR="0" lvl="0" indent="0" algn="l" rtl="0">
              <a:spcBef>
                <a:spcPts val="0"/>
              </a:spcBef>
              <a:spcAft>
                <a:spcPts val="0"/>
              </a:spcAft>
              <a:buNone/>
            </a:pPr>
            <a:endParaRPr sz="3200" b="1">
              <a:solidFill>
                <a:srgbClr val="2AB9C7"/>
              </a:solidFill>
            </a:endParaRPr>
          </a:p>
        </p:txBody>
      </p:sp>
      <p:sp>
        <p:nvSpPr>
          <p:cNvPr id="403" name="Google Shape;403;p47"/>
          <p:cNvSpPr/>
          <p:nvPr/>
        </p:nvSpPr>
        <p:spPr>
          <a:xfrm>
            <a:off x="451625" y="466725"/>
            <a:ext cx="1550700" cy="57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chemeClr val="lt1"/>
                </a:solidFill>
              </a:rPr>
              <a:t>TensorFlow U1</a:t>
            </a:r>
            <a:endParaRPr sz="1200">
              <a:solidFill>
                <a:schemeClr val="lt1"/>
              </a:solidFill>
            </a:endParaRPr>
          </a:p>
          <a:p>
            <a:pPr marL="0" marR="0" lvl="0" indent="0" algn="l" rtl="0">
              <a:spcBef>
                <a:spcPts val="0"/>
              </a:spcBef>
              <a:spcAft>
                <a:spcPts val="0"/>
              </a:spcAft>
              <a:buNone/>
            </a:pPr>
            <a:r>
              <a:rPr lang="ko-KR" sz="1200">
                <a:solidFill>
                  <a:schemeClr val="lt1"/>
                </a:solidFill>
              </a:rPr>
              <a:t>텐서플로우 U1</a:t>
            </a:r>
            <a:endParaRPr sz="1200">
              <a:solidFill>
                <a:schemeClr val="lt1"/>
              </a:solidFill>
            </a:endParaRPr>
          </a:p>
        </p:txBody>
      </p:sp>
      <p:sp>
        <p:nvSpPr>
          <p:cNvPr id="404" name="Google Shape;404;p47"/>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5</a:t>
            </a:r>
            <a:endParaRPr sz="6600" b="1">
              <a:solidFill>
                <a:srgbClr val="2AB9C7"/>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8"/>
        <p:cNvGrpSpPr/>
        <p:nvPr/>
      </p:nvGrpSpPr>
      <p:grpSpPr>
        <a:xfrm>
          <a:off x="0" y="0"/>
          <a:ext cx="0" cy="0"/>
          <a:chOff x="0" y="0"/>
          <a:chExt cx="0" cy="0"/>
        </a:xfrm>
      </p:grpSpPr>
      <p:sp>
        <p:nvSpPr>
          <p:cNvPr id="409" name="Google Shape;409;p48"/>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10" name="Google Shape;410;p4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pic>
        <p:nvPicPr>
          <p:cNvPr id="411" name="Google Shape;411;p4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12" name="Google Shape;412;p4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413" name="Google Shape;413;p48"/>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구글코렙 및 파이썬 소개</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AutoNum type="arabicPeriod"/>
            </a:pPr>
            <a:r>
              <a:rPr lang="ko-KR" sz="1600" dirty="0">
                <a:solidFill>
                  <a:srgbClr val="3F3F3F"/>
                </a:solidFill>
                <a:latin typeface="Nanum Gothic"/>
                <a:ea typeface="Nanum Gothic"/>
                <a:cs typeface="Nanum Gothic"/>
                <a:sym typeface="Nanum Gothic"/>
              </a:rPr>
              <a:t>여기서 Python 프로그래밍 언어 및 코스 연습에 사용 된 환경에 대해 간략하게 소개합니다 : \\Colab</a:t>
            </a:r>
            <a:endParaRPr sz="1600" dirty="0">
              <a:solidFill>
                <a:srgbClr val="3F3F3F"/>
              </a:solidFill>
              <a:latin typeface="Nanum Gothic"/>
              <a:ea typeface="Nanum Gothic"/>
              <a:cs typeface="Nanum Gothic"/>
              <a:sym typeface="Nanum Gothic"/>
            </a:endParaRPr>
          </a:p>
          <a:p>
            <a:pPr marL="45720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AutoNum type="arabicPeriod"/>
            </a:pPr>
            <a:r>
              <a:rPr lang="ko-KR" sz="1600" dirty="0">
                <a:solidFill>
                  <a:srgbClr val="3F3F3F"/>
                </a:solidFill>
                <a:latin typeface="Nanum Gothic"/>
                <a:ea typeface="Nanum Gothic"/>
                <a:cs typeface="Nanum Gothic"/>
                <a:sym typeface="Nanum Gothic"/>
              </a:rPr>
              <a:t>Colab은 Google Cloud를 사용하여 브라우저에서 실행되는 Python 개발 환경입니다.</a:t>
            </a:r>
            <a:endParaRPr sz="1600" dirty="0">
              <a:solidFill>
                <a:srgbClr val="3F3F3F"/>
              </a:solidFill>
              <a:latin typeface="Nanum Gothic"/>
              <a:ea typeface="Nanum Gothic"/>
              <a:cs typeface="Nanum Gothic"/>
              <a:sym typeface="Nanum Gothic"/>
            </a:endParaRPr>
          </a:p>
          <a:p>
            <a:pPr marL="45720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
        <p:nvSpPr>
          <p:cNvPr id="414" name="Google Shape;414;p48"/>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5"/>
              </a:rPr>
              <a:t>https://classroom.udacity.com/courses/ud187</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8"/>
        <p:cNvGrpSpPr/>
        <p:nvPr/>
      </p:nvGrpSpPr>
      <p:grpSpPr>
        <a:xfrm>
          <a:off x="0" y="0"/>
          <a:ext cx="0" cy="0"/>
          <a:chOff x="0" y="0"/>
          <a:chExt cx="0" cy="0"/>
        </a:xfrm>
      </p:grpSpPr>
      <p:sp>
        <p:nvSpPr>
          <p:cNvPr id="419" name="Google Shape;419;p49"/>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20" name="Google Shape;420;p4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pic>
        <p:nvPicPr>
          <p:cNvPr id="421" name="Google Shape;421;p4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22" name="Google Shape;422;p4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423" name="Google Shape;423;p49"/>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파일 다운로드 받기</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5"/>
              </a:rPr>
              <a:t>https://github.com/yyoo79/KTSummer2019</a:t>
            </a:r>
            <a:r>
              <a:rPr lang="ko-KR" dirty="0">
                <a:solidFill>
                  <a:srgbClr val="3F3F3F"/>
                </a:solidFill>
                <a:latin typeface="Nanum Gothic"/>
                <a:ea typeface="Nanum Gothic"/>
                <a:cs typeface="Nanum Gothic"/>
                <a:sym typeface="Nanum Gothic"/>
              </a:rPr>
              <a:t>로  이동</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Module TF U1 구글코_ 파이썬_소개 exercise.ipynb에 마우스 오른쪽 클릭을 하고 ‘save link as’를 선택해서 파일을 다운로드</a:t>
            </a:r>
            <a:endParaRPr dirty="0">
              <a:solidFill>
                <a:srgbClr val="3F3F3F"/>
              </a:solidFill>
              <a:latin typeface="Nanum Gothic"/>
              <a:ea typeface="Nanum Gothic"/>
              <a:cs typeface="Nanum Gothic"/>
              <a:sym typeface="Nanum Gothic"/>
            </a:endParaRPr>
          </a:p>
        </p:txBody>
      </p:sp>
      <p:sp>
        <p:nvSpPr>
          <p:cNvPr id="424" name="Google Shape;424;p49"/>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6"/>
              </a:rPr>
              <a:t>https://classroom.udacity.com/courses/ud187</a:t>
            </a:r>
            <a:endParaRPr sz="1000"/>
          </a:p>
        </p:txBody>
      </p:sp>
      <p:pic>
        <p:nvPicPr>
          <p:cNvPr id="425" name="Google Shape;425;p49"/>
          <p:cNvPicPr preferRelativeResize="0"/>
          <p:nvPr/>
        </p:nvPicPr>
        <p:blipFill>
          <a:blip r:embed="rId7">
            <a:alphaModFix/>
          </a:blip>
          <a:stretch>
            <a:fillRect/>
          </a:stretch>
        </p:blipFill>
        <p:spPr>
          <a:xfrm>
            <a:off x="1476375" y="3555413"/>
            <a:ext cx="6191250" cy="1476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9"/>
        <p:cNvGrpSpPr/>
        <p:nvPr/>
      </p:nvGrpSpPr>
      <p:grpSpPr>
        <a:xfrm>
          <a:off x="0" y="0"/>
          <a:ext cx="0" cy="0"/>
          <a:chOff x="0" y="0"/>
          <a:chExt cx="0" cy="0"/>
        </a:xfrm>
      </p:grpSpPr>
      <p:sp>
        <p:nvSpPr>
          <p:cNvPr id="430" name="Google Shape;430;p50"/>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31" name="Google Shape;431;p5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pic>
        <p:nvPicPr>
          <p:cNvPr id="432" name="Google Shape;432;p5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33" name="Google Shape;433;p5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434" name="Google Shape;434;p50"/>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파일 코렙에서 열기</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5"/>
              </a:rPr>
              <a:t>https://www.google.com/</a:t>
            </a:r>
            <a:r>
              <a:rPr lang="ko-KR" dirty="0">
                <a:solidFill>
                  <a:srgbClr val="3F3F3F"/>
                </a:solidFill>
                <a:latin typeface="Nanum Gothic"/>
                <a:ea typeface="Nanum Gothic"/>
                <a:cs typeface="Nanum Gothic"/>
                <a:sym typeface="Nanum Gothic"/>
              </a:rPr>
              <a:t> 에서 구글계정으로 로긴</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6"/>
              </a:rPr>
              <a:t>h</a:t>
            </a:r>
            <a:r>
              <a:rPr lang="ko-KR" u="sng" dirty="0">
                <a:solidFill>
                  <a:schemeClr val="hlink"/>
                </a:solidFill>
                <a:latin typeface="Nanum Gothic"/>
                <a:ea typeface="Nanum Gothic"/>
                <a:cs typeface="Nanum Gothic"/>
                <a:sym typeface="Nanum Gothic"/>
                <a:hlinkClick r:id="rId6"/>
              </a:rPr>
              <a:t>ttp://colab.research.google.com</a:t>
            </a:r>
            <a:r>
              <a:rPr lang="ko-KR" dirty="0">
                <a:solidFill>
                  <a:srgbClr val="3F3F3F"/>
                </a:solidFill>
                <a:latin typeface="Nanum Gothic"/>
                <a:ea typeface="Nanum Gothic"/>
                <a:cs typeface="Nanum Gothic"/>
                <a:sym typeface="Nanum Gothic"/>
              </a:rPr>
              <a:t> 로 이동</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Upload tab을 클릭</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파일 - Module TF U1 구글코_ 파이썬_소개 exercise.ipynb을 선택</a:t>
            </a:r>
            <a:endParaRPr dirty="0">
              <a:solidFill>
                <a:srgbClr val="3F3F3F"/>
              </a:solidFill>
              <a:latin typeface="Nanum Gothic"/>
              <a:ea typeface="Nanum Gothic"/>
              <a:cs typeface="Nanum Gothic"/>
              <a:sym typeface="Nanum Gothic"/>
            </a:endParaRPr>
          </a:p>
          <a:p>
            <a:pPr marL="457200" marR="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파일이름을 바꾸고 자신의 Google Drive로 저장해 놓습니다.</a:t>
            </a:r>
            <a:endParaRPr dirty="0">
              <a:solidFill>
                <a:srgbClr val="3F3F3F"/>
              </a:solidFill>
              <a:latin typeface="Nanum Gothic"/>
              <a:ea typeface="Nanum Gothic"/>
              <a:cs typeface="Nanum Gothic"/>
              <a:sym typeface="Nanum Gothic"/>
            </a:endParaRPr>
          </a:p>
          <a:p>
            <a:pPr marL="457200" marR="0" lvl="0" indent="0" algn="l" rtl="0">
              <a:lnSpc>
                <a:spcPct val="150000"/>
              </a:lnSpc>
              <a:spcBef>
                <a:spcPts val="0"/>
              </a:spcBef>
              <a:spcAft>
                <a:spcPts val="0"/>
              </a:spcAft>
              <a:buNone/>
            </a:pPr>
            <a:endParaRPr dirty="0">
              <a:solidFill>
                <a:srgbClr val="3F3F3F"/>
              </a:solidFill>
              <a:latin typeface="Nanum Gothic"/>
              <a:ea typeface="Nanum Gothic"/>
              <a:cs typeface="Nanum Gothic"/>
              <a:sym typeface="Nanum Gothic"/>
            </a:endParaRPr>
          </a:p>
        </p:txBody>
      </p:sp>
      <p:sp>
        <p:nvSpPr>
          <p:cNvPr id="435" name="Google Shape;435;p50"/>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7"/>
              </a:rPr>
              <a:t>https://classroom.udacity.com/courses/ud187</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0" name="Google Shape;440;p51"/>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41" name="Google Shape;441;p5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pic>
        <p:nvPicPr>
          <p:cNvPr id="442" name="Google Shape;442;p5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43" name="Google Shape;443;p5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444" name="Google Shape;444;p51"/>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구글코렙 및 파이썬 소개</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용어 정리</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AutoNum type="arabicPeriod"/>
            </a:pPr>
            <a:r>
              <a:rPr lang="ko-KR" sz="1600" b="1" dirty="0">
                <a:solidFill>
                  <a:srgbClr val="3F3F3F"/>
                </a:solidFill>
                <a:latin typeface="Nanum Gothic"/>
                <a:ea typeface="Nanum Gothic"/>
                <a:cs typeface="Nanum Gothic"/>
                <a:sym typeface="Nanum Gothic"/>
              </a:rPr>
              <a:t>룹(loop)</a:t>
            </a:r>
            <a:r>
              <a:rPr lang="ko-KR" sz="1600" dirty="0">
                <a:solidFill>
                  <a:srgbClr val="3F3F3F"/>
                </a:solidFill>
                <a:latin typeface="Nanum Gothic"/>
                <a:ea typeface="Nanum Gothic"/>
                <a:cs typeface="Nanum Gothic"/>
                <a:sym typeface="Nanum Gothic"/>
              </a:rPr>
              <a:t> - 배열(array)에서 순서대로 하나씩 아이템을 확인</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AutoNum type="arabicPeriod"/>
            </a:pPr>
            <a:r>
              <a:rPr lang="ko-KR" sz="1600" b="1" dirty="0">
                <a:solidFill>
                  <a:srgbClr val="3F3F3F"/>
                </a:solidFill>
                <a:latin typeface="Nanum Gothic"/>
                <a:ea typeface="Nanum Gothic"/>
                <a:cs typeface="Nanum Gothic"/>
                <a:sym typeface="Nanum Gothic"/>
              </a:rPr>
              <a:t>이터레이트(iterate)</a:t>
            </a:r>
            <a:r>
              <a:rPr lang="ko-KR" sz="1600" dirty="0">
                <a:solidFill>
                  <a:srgbClr val="3F3F3F"/>
                </a:solidFill>
                <a:latin typeface="Nanum Gothic"/>
                <a:ea typeface="Nanum Gothic"/>
                <a:cs typeface="Nanum Gothic"/>
                <a:sym typeface="Nanum Gothic"/>
              </a:rPr>
              <a:t> - loop과 동일</a:t>
            </a:r>
            <a:endParaRPr sz="1600" dirty="0">
              <a:solidFill>
                <a:srgbClr val="3F3F3F"/>
              </a:solidFill>
              <a:latin typeface="Nanum Gothic"/>
              <a:ea typeface="Nanum Gothic"/>
              <a:cs typeface="Nanum Gothic"/>
              <a:sym typeface="Nanum Gothic"/>
            </a:endParaRPr>
          </a:p>
          <a:p>
            <a:pPr marL="457200" lvl="0" indent="-330200" algn="l" rtl="0">
              <a:lnSpc>
                <a:spcPct val="150000"/>
              </a:lnSpc>
              <a:spcBef>
                <a:spcPts val="0"/>
              </a:spcBef>
              <a:spcAft>
                <a:spcPts val="0"/>
              </a:spcAft>
              <a:buClr>
                <a:srgbClr val="3F3F3F"/>
              </a:buClr>
              <a:buSzPts val="1600"/>
              <a:buFont typeface="Nanum Gothic"/>
              <a:buAutoNum type="arabicPeriod"/>
            </a:pPr>
            <a:r>
              <a:rPr lang="ko-KR" sz="1600" b="1" dirty="0">
                <a:solidFill>
                  <a:srgbClr val="3F3F3F"/>
                </a:solidFill>
                <a:latin typeface="Nanum Gothic"/>
                <a:ea typeface="Nanum Gothic"/>
                <a:cs typeface="Nanum Gothic"/>
                <a:sym typeface="Nanum Gothic"/>
              </a:rPr>
              <a:t>이누머레이트(enumerate)</a:t>
            </a:r>
            <a:r>
              <a:rPr lang="ko-KR" sz="1600" dirty="0">
                <a:solidFill>
                  <a:srgbClr val="3F3F3F"/>
                </a:solidFill>
                <a:latin typeface="Nanum Gothic"/>
                <a:ea typeface="Nanum Gothic"/>
                <a:cs typeface="Nanum Gothic"/>
                <a:sym typeface="Nanum Gothic"/>
              </a:rPr>
              <a:t> - loop과 동일, function 키워드</a:t>
            </a:r>
            <a:endParaRPr sz="1600" dirty="0">
              <a:solidFill>
                <a:srgbClr val="3F3F3F"/>
              </a:solidFill>
              <a:latin typeface="Nanum Gothic"/>
              <a:ea typeface="Nanum Gothic"/>
              <a:cs typeface="Nanum Gothic"/>
              <a:sym typeface="Nanum Gothic"/>
            </a:endParaRPr>
          </a:p>
          <a:p>
            <a:pPr marL="45720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
        <p:nvSpPr>
          <p:cNvPr id="449" name="Google Shape;449;p52"/>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50" name="Google Shape;450;p5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pic>
        <p:nvPicPr>
          <p:cNvPr id="451" name="Google Shape;451;p5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52" name="Google Shape;452;p5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453" name="Google Shape;453;p52"/>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구글코렙 및 파이썬 소개</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457200" lvl="0" indent="-330200" algn="l" rtl="0">
              <a:lnSpc>
                <a:spcPct val="150000"/>
              </a:lnSpc>
              <a:spcBef>
                <a:spcPts val="0"/>
              </a:spcBef>
              <a:spcAft>
                <a:spcPts val="0"/>
              </a:spcAft>
              <a:buClr>
                <a:srgbClr val="3F3F3F"/>
              </a:buClr>
              <a:buSzPts val="1600"/>
              <a:buFont typeface="Nanum Gothic"/>
              <a:buAutoNum type="arabicPeriod"/>
            </a:pPr>
            <a:r>
              <a:rPr lang="ko-KR" sz="1600" dirty="0">
                <a:solidFill>
                  <a:srgbClr val="3F3F3F"/>
                </a:solidFill>
                <a:latin typeface="Nanum Gothic"/>
                <a:ea typeface="Nanum Gothic"/>
                <a:cs typeface="Nanum Gothic"/>
                <a:sym typeface="Nanum Gothic"/>
              </a:rPr>
              <a:t>예를 들어 "Hello World"를 인쇄하려면 [ ] 위에 마우스를 올려 놓고 재생 버튼을 왼쪽 상단으로 누릅니다. 또는 shift-enter를 눌러 실행하십시오.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454" name="Google Shape;454;p52"/>
          <p:cNvPicPr preferRelativeResize="0"/>
          <p:nvPr/>
        </p:nvPicPr>
        <p:blipFill>
          <a:blip r:embed="rId5">
            <a:alphaModFix/>
          </a:blip>
          <a:stretch>
            <a:fillRect/>
          </a:stretch>
        </p:blipFill>
        <p:spPr>
          <a:xfrm>
            <a:off x="658313" y="3510213"/>
            <a:ext cx="7897580" cy="13677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8"/>
        <p:cNvGrpSpPr/>
        <p:nvPr/>
      </p:nvGrpSpPr>
      <p:grpSpPr>
        <a:xfrm>
          <a:off x="0" y="0"/>
          <a:ext cx="0" cy="0"/>
          <a:chOff x="0" y="0"/>
          <a:chExt cx="0" cy="0"/>
        </a:xfrm>
      </p:grpSpPr>
      <p:sp>
        <p:nvSpPr>
          <p:cNvPr id="459" name="Google Shape;459;p53"/>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60" name="Google Shape;460;p5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pic>
        <p:nvPicPr>
          <p:cNvPr id="461" name="Google Shape;461;p5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62" name="Google Shape;462;p5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463" name="Google Shape;463;p53"/>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함수(Functions), 조건문(Conditionals) 및 반복/이터레이션(Iteration)</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파이썬 함수를 만들고 루프(loop)로 돌려봅니다.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464" name="Google Shape;464;p53"/>
          <p:cNvPicPr preferRelativeResize="0"/>
          <p:nvPr/>
        </p:nvPicPr>
        <p:blipFill>
          <a:blip r:embed="rId5">
            <a:alphaModFix/>
          </a:blip>
          <a:stretch>
            <a:fillRect/>
          </a:stretch>
        </p:blipFill>
        <p:spPr>
          <a:xfrm>
            <a:off x="970892" y="2924575"/>
            <a:ext cx="7272424" cy="276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pic>
        <p:nvPicPr>
          <p:cNvPr id="210" name="Google Shape;210;p27"/>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211" name="Google Shape;211;p27"/>
          <p:cNvSpPr/>
          <p:nvPr/>
        </p:nvSpPr>
        <p:spPr>
          <a:xfrm>
            <a:off x="969550" y="3652900"/>
            <a:ext cx="21258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TensorFlow / Python / CO(Colab)</a:t>
            </a:r>
            <a:endParaRPr sz="1500" b="1">
              <a:solidFill>
                <a:srgbClr val="2AB9C7"/>
              </a:solidFill>
              <a:latin typeface="Arial"/>
              <a:ea typeface="Arial"/>
              <a:cs typeface="Arial"/>
              <a:sym typeface="Arial"/>
            </a:endParaRPr>
          </a:p>
        </p:txBody>
      </p:sp>
      <p:sp>
        <p:nvSpPr>
          <p:cNvPr id="212" name="Google Shape;212;p27"/>
          <p:cNvSpPr/>
          <p:nvPr/>
        </p:nvSpPr>
        <p:spPr>
          <a:xfrm>
            <a:off x="3737613" y="3652900"/>
            <a:ext cx="21258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실습(Exercise) 1-5</a:t>
            </a:r>
            <a:endParaRPr sz="1500" b="1">
              <a:solidFill>
                <a:srgbClr val="2AB9C7"/>
              </a:solidFill>
              <a:latin typeface="Arial"/>
              <a:ea typeface="Arial"/>
              <a:cs typeface="Arial"/>
              <a:sym typeface="Arial"/>
            </a:endParaRPr>
          </a:p>
        </p:txBody>
      </p:sp>
      <p:sp>
        <p:nvSpPr>
          <p:cNvPr id="213" name="Google Shape;213;p27"/>
          <p:cNvSpPr/>
          <p:nvPr/>
        </p:nvSpPr>
        <p:spPr>
          <a:xfrm>
            <a:off x="969550" y="4245650"/>
            <a:ext cx="2125800" cy="1173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rgbClr val="7F7F7F"/>
                </a:solidFill>
                <a:latin typeface="Arial"/>
                <a:ea typeface="Arial"/>
                <a:cs typeface="Arial"/>
                <a:sym typeface="Arial"/>
              </a:rPr>
              <a:t>0</a:t>
            </a:r>
            <a:r>
              <a:rPr lang="ko-KR" sz="1200">
                <a:solidFill>
                  <a:srgbClr val="7F7F7F"/>
                </a:solidFill>
              </a:rPr>
              <a:t>4</a:t>
            </a:r>
            <a:r>
              <a:rPr lang="ko-KR" sz="1200">
                <a:solidFill>
                  <a:srgbClr val="7F7F7F"/>
                </a:solidFill>
                <a:latin typeface="Arial"/>
                <a:ea typeface="Arial"/>
                <a:cs typeface="Arial"/>
                <a:sym typeface="Arial"/>
              </a:rPr>
              <a:t>-1  </a:t>
            </a:r>
            <a:r>
              <a:rPr lang="ko-KR" sz="1200">
                <a:solidFill>
                  <a:srgbClr val="7F7F7F"/>
                </a:solidFill>
              </a:rPr>
              <a:t>텐서플로우</a:t>
            </a:r>
            <a:endParaRPr sz="1200">
              <a:solidFill>
                <a:srgbClr val="7F7F7F"/>
              </a:solidFill>
            </a:endParaRPr>
          </a:p>
          <a:p>
            <a:pPr marL="0" marR="0" lvl="0" indent="0" algn="l" rtl="0">
              <a:spcBef>
                <a:spcPts val="0"/>
              </a:spcBef>
              <a:spcAft>
                <a:spcPts val="0"/>
              </a:spcAft>
              <a:buNone/>
            </a:pPr>
            <a:endParaRPr sz="1200">
              <a:solidFill>
                <a:srgbClr val="7F7F7F"/>
              </a:solidFill>
            </a:endParaRPr>
          </a:p>
          <a:p>
            <a:pPr marL="0" lvl="0" indent="0" algn="l" rtl="0">
              <a:spcBef>
                <a:spcPts val="0"/>
              </a:spcBef>
              <a:spcAft>
                <a:spcPts val="0"/>
              </a:spcAft>
              <a:buNone/>
            </a:pPr>
            <a:r>
              <a:rPr lang="ko-KR" sz="1200">
                <a:solidFill>
                  <a:srgbClr val="7F7F7F"/>
                </a:solidFill>
              </a:rPr>
              <a:t>04-2  파이썬</a:t>
            </a:r>
            <a:endParaRPr sz="1200">
              <a:solidFill>
                <a:srgbClr val="7F7F7F"/>
              </a:solidFill>
            </a:endParaRPr>
          </a:p>
          <a:p>
            <a:pPr marL="0" lvl="0" indent="0" algn="l" rtl="0">
              <a:spcBef>
                <a:spcPts val="0"/>
              </a:spcBef>
              <a:spcAft>
                <a:spcPts val="0"/>
              </a:spcAft>
              <a:buNone/>
            </a:pPr>
            <a:endParaRPr sz="1200">
              <a:solidFill>
                <a:srgbClr val="7F7F7F"/>
              </a:solidFill>
            </a:endParaRPr>
          </a:p>
          <a:p>
            <a:pPr marL="0" lvl="0" indent="0" algn="l" rtl="0">
              <a:spcBef>
                <a:spcPts val="0"/>
              </a:spcBef>
              <a:spcAft>
                <a:spcPts val="0"/>
              </a:spcAft>
              <a:buClr>
                <a:schemeClr val="dk1"/>
              </a:buClr>
              <a:buFont typeface="Arial"/>
              <a:buNone/>
            </a:pPr>
            <a:r>
              <a:rPr lang="ko-KR" sz="1200">
                <a:solidFill>
                  <a:srgbClr val="7F7F7F"/>
                </a:solidFill>
              </a:rPr>
              <a:t>04-3  구글 코렙</a:t>
            </a:r>
            <a:endParaRPr sz="1200">
              <a:solidFill>
                <a:srgbClr val="7F7F7F"/>
              </a:solidFill>
            </a:endParaRPr>
          </a:p>
        </p:txBody>
      </p:sp>
      <p:pic>
        <p:nvPicPr>
          <p:cNvPr id="214" name="Google Shape;214;p27"/>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215" name="Google Shape;215;p27"/>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16" name="Google Shape;216;p27"/>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17" name="Google Shape;217;p27"/>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a:t>
            </a:r>
            <a:r>
              <a:rPr lang="ko-KR" sz="2800" b="1">
                <a:solidFill>
                  <a:schemeClr val="lt1"/>
                </a:solidFill>
              </a:rPr>
              <a:t>4</a:t>
            </a:r>
            <a:endParaRPr sz="2800" b="1">
              <a:solidFill>
                <a:schemeClr val="lt1"/>
              </a:solidFill>
              <a:latin typeface="Arial"/>
              <a:ea typeface="Arial"/>
              <a:cs typeface="Arial"/>
              <a:sym typeface="Arial"/>
            </a:endParaRPr>
          </a:p>
        </p:txBody>
      </p:sp>
      <p:sp>
        <p:nvSpPr>
          <p:cNvPr id="218" name="Google Shape;218;p27"/>
          <p:cNvSpPr/>
          <p:nvPr/>
        </p:nvSpPr>
        <p:spPr>
          <a:xfrm>
            <a:off x="387179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a:t>
            </a:r>
            <a:r>
              <a:rPr lang="ko-KR" sz="2800" b="1">
                <a:solidFill>
                  <a:schemeClr val="lt1"/>
                </a:solidFill>
              </a:rPr>
              <a:t>5</a:t>
            </a:r>
            <a:endParaRPr sz="2800" b="1">
              <a:solidFill>
                <a:schemeClr val="lt1"/>
              </a:solidFill>
              <a:latin typeface="Arial"/>
              <a:ea typeface="Arial"/>
              <a:cs typeface="Arial"/>
              <a:sym typeface="Arial"/>
            </a:endParaRPr>
          </a:p>
        </p:txBody>
      </p:sp>
      <p:sp>
        <p:nvSpPr>
          <p:cNvPr id="219" name="Google Shape;219;p27"/>
          <p:cNvSpPr/>
          <p:nvPr/>
        </p:nvSpPr>
        <p:spPr>
          <a:xfrm>
            <a:off x="6755534"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b="1">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54"/>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70" name="Google Shape;470;p5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pic>
        <p:nvPicPr>
          <p:cNvPr id="471" name="Google Shape;471;p5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72" name="Google Shape;472;p5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473" name="Google Shape;473;p54"/>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함수(Functions), 조건문(Conditionals) 및 반복/이터레이션(Iteration)</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함수를 바로 프린트도 가능합니다.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474" name="Google Shape;474;p54"/>
          <p:cNvPicPr preferRelativeResize="0"/>
          <p:nvPr/>
        </p:nvPicPr>
        <p:blipFill>
          <a:blip r:embed="rId5">
            <a:alphaModFix/>
          </a:blip>
          <a:stretch>
            <a:fillRect/>
          </a:stretch>
        </p:blipFill>
        <p:spPr>
          <a:xfrm>
            <a:off x="2309325" y="3429001"/>
            <a:ext cx="4525350" cy="1165620"/>
          </a:xfrm>
          <a:prstGeom prst="rect">
            <a:avLst/>
          </a:prstGeom>
          <a:noFill/>
          <a:ln>
            <a:noFill/>
          </a:ln>
        </p:spPr>
      </p:pic>
      <p:sp>
        <p:nvSpPr>
          <p:cNvPr id="475" name="Google Shape;475;p54"/>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6"/>
              </a:rPr>
              <a:t>https://classroom.udacity.com/courses/ud187</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9"/>
        <p:cNvGrpSpPr/>
        <p:nvPr/>
      </p:nvGrpSpPr>
      <p:grpSpPr>
        <a:xfrm>
          <a:off x="0" y="0"/>
          <a:ext cx="0" cy="0"/>
          <a:chOff x="0" y="0"/>
          <a:chExt cx="0" cy="0"/>
        </a:xfrm>
      </p:grpSpPr>
      <p:sp>
        <p:nvSpPr>
          <p:cNvPr id="480" name="Google Shape;480;p55"/>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81" name="Google Shape;481;p5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31</a:t>
            </a:fld>
            <a:endParaRPr/>
          </a:p>
        </p:txBody>
      </p:sp>
      <p:pic>
        <p:nvPicPr>
          <p:cNvPr id="482" name="Google Shape;482;p5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83" name="Google Shape;483;p5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484" name="Google Shape;484;p55"/>
          <p:cNvSpPr/>
          <p:nvPr/>
        </p:nvSpPr>
        <p:spPr>
          <a:xfrm>
            <a:off x="676363" y="1579799"/>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함수(Functions), 조건문(Conditionals) 및 반복/이터레이션(Iteration)</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위 루프(loop) 코드의 결과값과 </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함수 프린트(print) 테스트를 해봅니다.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485" name="Google Shape;485;p55"/>
          <p:cNvPicPr preferRelativeResize="0"/>
          <p:nvPr/>
        </p:nvPicPr>
        <p:blipFill>
          <a:blip r:embed="rId5">
            <a:alphaModFix/>
          </a:blip>
          <a:stretch>
            <a:fillRect/>
          </a:stretch>
        </p:blipFill>
        <p:spPr>
          <a:xfrm>
            <a:off x="4572000" y="2274750"/>
            <a:ext cx="3695700" cy="3619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9"/>
        <p:cNvGrpSpPr/>
        <p:nvPr/>
      </p:nvGrpSpPr>
      <p:grpSpPr>
        <a:xfrm>
          <a:off x="0" y="0"/>
          <a:ext cx="0" cy="0"/>
          <a:chOff x="0" y="0"/>
          <a:chExt cx="0" cy="0"/>
        </a:xfrm>
      </p:grpSpPr>
      <p:sp>
        <p:nvSpPr>
          <p:cNvPr id="490" name="Google Shape;490;p56"/>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91" name="Google Shape;491;p5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32</a:t>
            </a:fld>
            <a:endParaRPr/>
          </a:p>
        </p:txBody>
      </p:sp>
      <p:pic>
        <p:nvPicPr>
          <p:cNvPr id="492" name="Google Shape;492;p5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93" name="Google Shape;493;p5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494" name="Google Shape;494;p56"/>
          <p:cNvSpPr/>
          <p:nvPr/>
        </p:nvSpPr>
        <p:spPr>
          <a:xfrm>
            <a:off x="641238" y="117677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함수(Functions), 조건문(Conditionals) 및 반복/이터레이션(Iteration)</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루프를 0에서 </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2(포함시키지 않음)로 </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시작하려면 다음 중 </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하나를 수행하면 됩니다.</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495" name="Google Shape;495;p56"/>
          <p:cNvPicPr preferRelativeResize="0"/>
          <p:nvPr/>
        </p:nvPicPr>
        <p:blipFill>
          <a:blip r:embed="rId5">
            <a:alphaModFix/>
          </a:blip>
          <a:stretch>
            <a:fillRect/>
          </a:stretch>
        </p:blipFill>
        <p:spPr>
          <a:xfrm>
            <a:off x="2892513" y="1764925"/>
            <a:ext cx="5610225" cy="4210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sp>
        <p:nvSpPr>
          <p:cNvPr id="500" name="Google Shape;500;p57"/>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01" name="Google Shape;501;p5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33</a:t>
            </a:fld>
            <a:endParaRPr/>
          </a:p>
        </p:txBody>
      </p:sp>
      <p:pic>
        <p:nvPicPr>
          <p:cNvPr id="502" name="Google Shape;502;p5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03" name="Google Shape;503;p5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04" name="Google Shape;504;p57"/>
          <p:cNvSpPr/>
          <p:nvPr/>
        </p:nvSpPr>
        <p:spPr>
          <a:xfrm>
            <a:off x="641238" y="117677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함수(Functions), 조건문(Conditionals) 및 반복/이터레이션(Iteration)</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루프를 0에서 2(포함시키지 않음)로 시작하려면 다음 중 하나를 수행하면 됩니다.</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while을 사용한 이터레이션.</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05" name="Google Shape;505;p57"/>
          <p:cNvPicPr preferRelativeResize="0"/>
          <p:nvPr/>
        </p:nvPicPr>
        <p:blipFill>
          <a:blip r:embed="rId5">
            <a:alphaModFix/>
          </a:blip>
          <a:stretch>
            <a:fillRect/>
          </a:stretch>
        </p:blipFill>
        <p:spPr>
          <a:xfrm>
            <a:off x="641250" y="3101325"/>
            <a:ext cx="7861499" cy="22126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sp>
        <p:nvSpPr>
          <p:cNvPr id="510" name="Google Shape;510;p58"/>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11" name="Google Shape;511;p5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34</a:t>
            </a:fld>
            <a:endParaRPr/>
          </a:p>
        </p:txBody>
      </p:sp>
      <p:pic>
        <p:nvPicPr>
          <p:cNvPr id="512" name="Google Shape;512;p5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13" name="Google Shape;513;p5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14" name="Google Shape;514;p58"/>
          <p:cNvSpPr/>
          <p:nvPr/>
        </p:nvSpPr>
        <p:spPr>
          <a:xfrm>
            <a:off x="641238" y="117677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넘피(Numpy)와 리스트(lists)</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리스트는 파이썬의 리스트를 사용할수 있지만, 여기선 </a:t>
            </a:r>
            <a:r>
              <a:rPr lang="ko-KR" sz="1600" b="1" dirty="0">
                <a:solidFill>
                  <a:srgbClr val="3F3F3F"/>
                </a:solidFill>
                <a:latin typeface="Nanum Gothic"/>
                <a:ea typeface="Nanum Gothic"/>
                <a:cs typeface="Nanum Gothic"/>
                <a:sym typeface="Nanum Gothic"/>
              </a:rPr>
              <a:t>넘피(numpy)</a:t>
            </a:r>
            <a:r>
              <a:rPr lang="ko-KR" sz="1600" dirty="0">
                <a:solidFill>
                  <a:srgbClr val="3F3F3F"/>
                </a:solidFill>
                <a:latin typeface="Nanum Gothic"/>
                <a:ea typeface="Nanum Gothic"/>
                <a:cs typeface="Nanum Gothic"/>
                <a:sym typeface="Nanum Gothic"/>
              </a:rPr>
              <a:t>라는 라이브러리를 사용하겠습니다. Numpy는 기계학습(Machine Learning)을 할 때 유용한 많은 기능을 가지고 있습니다.</a:t>
            </a: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아래 import 문구(statement)를 보겠습니다. 이 명령문은 numpy 패키지 전체를 사용할 수 있도록 하며 'np' 구문을 사용하여 해당 라이브러리를 액세스 할 수 있습니다.</a:t>
            </a: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8"/>
        <p:cNvGrpSpPr/>
        <p:nvPr/>
      </p:nvGrpSpPr>
      <p:grpSpPr>
        <a:xfrm>
          <a:off x="0" y="0"/>
          <a:ext cx="0" cy="0"/>
          <a:chOff x="0" y="0"/>
          <a:chExt cx="0" cy="0"/>
        </a:xfrm>
      </p:grpSpPr>
      <p:sp>
        <p:nvSpPr>
          <p:cNvPr id="519" name="Google Shape;519;p59"/>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20" name="Google Shape;520;p5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35</a:t>
            </a:fld>
            <a:endParaRPr/>
          </a:p>
        </p:txBody>
      </p:sp>
      <p:pic>
        <p:nvPicPr>
          <p:cNvPr id="521" name="Google Shape;521;p5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22" name="Google Shape;522;p5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23" name="Google Shape;523;p59"/>
          <p:cNvSpPr/>
          <p:nvPr/>
        </p:nvSpPr>
        <p:spPr>
          <a:xfrm>
            <a:off x="641242" y="1176775"/>
            <a:ext cx="30129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넘피(Numpy)와 리스트(lists)</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넘피를 사용하여</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배열(array)을 만들고,</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enumerate(a)를 사용하여</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각 아이템을 돌립니다.</a:t>
            </a:r>
            <a:endParaRPr sz="1600" dirty="0">
              <a:solidFill>
                <a:srgbClr val="3F3F3F"/>
              </a:solidFill>
              <a:latin typeface="Nanum Gothic"/>
              <a:ea typeface="Nanum Gothic"/>
              <a:cs typeface="Nanum Gothic"/>
              <a:sym typeface="Nanum Gothic"/>
            </a:endParaRPr>
          </a:p>
        </p:txBody>
      </p:sp>
      <p:pic>
        <p:nvPicPr>
          <p:cNvPr id="524" name="Google Shape;524;p59"/>
          <p:cNvPicPr preferRelativeResize="0"/>
          <p:nvPr/>
        </p:nvPicPr>
        <p:blipFill>
          <a:blip r:embed="rId5">
            <a:alphaModFix/>
          </a:blip>
          <a:stretch>
            <a:fillRect/>
          </a:stretch>
        </p:blipFill>
        <p:spPr>
          <a:xfrm>
            <a:off x="3793050" y="1423351"/>
            <a:ext cx="4709700" cy="4354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8"/>
        <p:cNvGrpSpPr/>
        <p:nvPr/>
      </p:nvGrpSpPr>
      <p:grpSpPr>
        <a:xfrm>
          <a:off x="0" y="0"/>
          <a:ext cx="0" cy="0"/>
          <a:chOff x="0" y="0"/>
          <a:chExt cx="0" cy="0"/>
        </a:xfrm>
      </p:grpSpPr>
      <p:sp>
        <p:nvSpPr>
          <p:cNvPr id="529" name="Google Shape;529;p60"/>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30" name="Google Shape;530;p6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36</a:t>
            </a:fld>
            <a:endParaRPr/>
          </a:p>
        </p:txBody>
      </p:sp>
      <p:pic>
        <p:nvPicPr>
          <p:cNvPr id="531" name="Google Shape;531;p6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32" name="Google Shape;532;p6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33" name="Google Shape;533;p60"/>
          <p:cNvSpPr/>
          <p:nvPr/>
        </p:nvSpPr>
        <p:spPr>
          <a:xfrm>
            <a:off x="641238" y="117677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넘피(Numpy)와 리스트(lists)</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max,</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average,</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argmax등의</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기본 수학기능을</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사용할 수 있습니다.</a:t>
            </a:r>
            <a:endParaRPr sz="1600" dirty="0">
              <a:solidFill>
                <a:srgbClr val="3F3F3F"/>
              </a:solidFill>
              <a:latin typeface="Nanum Gothic"/>
              <a:ea typeface="Nanum Gothic"/>
              <a:cs typeface="Nanum Gothic"/>
              <a:sym typeface="Nanum Gothic"/>
            </a:endParaRPr>
          </a:p>
        </p:txBody>
      </p:sp>
      <p:pic>
        <p:nvPicPr>
          <p:cNvPr id="534" name="Google Shape;534;p60"/>
          <p:cNvPicPr preferRelativeResize="0"/>
          <p:nvPr/>
        </p:nvPicPr>
        <p:blipFill>
          <a:blip r:embed="rId5">
            <a:alphaModFix/>
          </a:blip>
          <a:stretch>
            <a:fillRect/>
          </a:stretch>
        </p:blipFill>
        <p:spPr>
          <a:xfrm>
            <a:off x="2711750" y="2006850"/>
            <a:ext cx="5791000" cy="3187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8"/>
        <p:cNvGrpSpPr/>
        <p:nvPr/>
      </p:nvGrpSpPr>
      <p:grpSpPr>
        <a:xfrm>
          <a:off x="0" y="0"/>
          <a:ext cx="0" cy="0"/>
          <a:chOff x="0" y="0"/>
          <a:chExt cx="0" cy="0"/>
        </a:xfrm>
      </p:grpSpPr>
      <p:sp>
        <p:nvSpPr>
          <p:cNvPr id="539" name="Google Shape;539;p61"/>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40" name="Google Shape;540;p6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37</a:t>
            </a:fld>
            <a:endParaRPr/>
          </a:p>
        </p:txBody>
      </p:sp>
      <p:pic>
        <p:nvPicPr>
          <p:cNvPr id="541" name="Google Shape;541;p6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42" name="Google Shape;542;p6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43" name="Google Shape;543;p61"/>
          <p:cNvSpPr/>
          <p:nvPr/>
        </p:nvSpPr>
        <p:spPr>
          <a:xfrm>
            <a:off x="641238" y="117677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넘피(Numpy)와 리스트(lists)</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어떤 타입(type)이든 사용할 수 있습니다.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b="1" dirty="0">
                <a:solidFill>
                  <a:srgbClr val="3F3F3F"/>
                </a:solidFill>
                <a:latin typeface="Nanum Gothic"/>
                <a:ea typeface="Nanum Gothic"/>
                <a:cs typeface="Nanum Gothic"/>
                <a:sym typeface="Nanum Gothic"/>
              </a:rPr>
              <a:t>numpy.ndarray</a:t>
            </a:r>
            <a:r>
              <a:rPr lang="ko-KR" sz="1600" dirty="0">
                <a:solidFill>
                  <a:srgbClr val="3F3F3F"/>
                </a:solidFill>
                <a:latin typeface="Nanum Gothic"/>
                <a:ea typeface="Nanum Gothic"/>
                <a:cs typeface="Nanum Gothic"/>
                <a:sym typeface="Nanum Gothic"/>
              </a:rPr>
              <a:t> - n의 d(dimension) 배열(array)</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b="1" dirty="0">
                <a:solidFill>
                  <a:srgbClr val="3F3F3F"/>
                </a:solidFill>
                <a:latin typeface="Nanum Gothic"/>
                <a:ea typeface="Nanum Gothic"/>
                <a:cs typeface="Nanum Gothic"/>
                <a:sym typeface="Nanum Gothic"/>
              </a:rPr>
              <a:t>numpy.int64</a:t>
            </a:r>
            <a:r>
              <a:rPr lang="ko-KR" sz="1600" dirty="0">
                <a:solidFill>
                  <a:srgbClr val="3F3F3F"/>
                </a:solidFill>
                <a:latin typeface="Nanum Gothic"/>
                <a:ea typeface="Nanum Gothic"/>
                <a:cs typeface="Nanum Gothic"/>
                <a:sym typeface="Nanum Gothic"/>
              </a:rPr>
              <a:t> - 정수(int)</a:t>
            </a:r>
            <a:endParaRPr sz="1600" dirty="0">
              <a:solidFill>
                <a:srgbClr val="3F3F3F"/>
              </a:solidFill>
              <a:latin typeface="Nanum Gothic"/>
              <a:ea typeface="Nanum Gothic"/>
              <a:cs typeface="Nanum Gothic"/>
              <a:sym typeface="Nanum Gothic"/>
            </a:endParaRPr>
          </a:p>
        </p:txBody>
      </p:sp>
      <p:pic>
        <p:nvPicPr>
          <p:cNvPr id="544" name="Google Shape;544;p61"/>
          <p:cNvPicPr preferRelativeResize="0"/>
          <p:nvPr/>
        </p:nvPicPr>
        <p:blipFill>
          <a:blip r:embed="rId5">
            <a:alphaModFix/>
          </a:blip>
          <a:stretch>
            <a:fillRect/>
          </a:stretch>
        </p:blipFill>
        <p:spPr>
          <a:xfrm>
            <a:off x="641250" y="3286975"/>
            <a:ext cx="7861500" cy="172226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62"/>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50" name="Google Shape;550;p6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38</a:t>
            </a:fld>
            <a:endParaRPr/>
          </a:p>
        </p:txBody>
      </p:sp>
      <p:pic>
        <p:nvPicPr>
          <p:cNvPr id="551" name="Google Shape;551;p6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52" name="Google Shape;552;p6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53" name="Google Shape;553;p62"/>
          <p:cNvSpPr/>
          <p:nvPr/>
        </p:nvSpPr>
        <p:spPr>
          <a:xfrm>
            <a:off x="641238" y="117677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넘피(Numpy)와 리스트(lists)</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b="1" dirty="0">
                <a:solidFill>
                  <a:srgbClr val="3F3F3F"/>
                </a:solidFill>
                <a:latin typeface="Nanum Gothic"/>
                <a:ea typeface="Nanum Gothic"/>
                <a:cs typeface="Nanum Gothic"/>
                <a:sym typeface="Nanum Gothic"/>
              </a:rPr>
              <a:t>numpy</a:t>
            </a:r>
            <a:r>
              <a:rPr lang="ko-KR" sz="1600" dirty="0">
                <a:solidFill>
                  <a:srgbClr val="3F3F3F"/>
                </a:solidFill>
                <a:latin typeface="Nanum Gothic"/>
                <a:ea typeface="Nanum Gothic"/>
                <a:cs typeface="Nanum Gothic"/>
                <a:sym typeface="Nanum Gothic"/>
              </a:rPr>
              <a:t>를 사용하여 임의의 숫자로 [3,3] 차원 배열을 만듭니다.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random.rand(a,b)를 사용합니다.</a:t>
            </a:r>
            <a:endParaRPr sz="1600" dirty="0">
              <a:solidFill>
                <a:srgbClr val="3F3F3F"/>
              </a:solidFill>
              <a:latin typeface="Nanum Gothic"/>
              <a:ea typeface="Nanum Gothic"/>
              <a:cs typeface="Nanum Gothic"/>
              <a:sym typeface="Nanum Gothic"/>
            </a:endParaRPr>
          </a:p>
        </p:txBody>
      </p:sp>
      <p:pic>
        <p:nvPicPr>
          <p:cNvPr id="554" name="Google Shape;554;p62"/>
          <p:cNvPicPr preferRelativeResize="0"/>
          <p:nvPr/>
        </p:nvPicPr>
        <p:blipFill>
          <a:blip r:embed="rId5">
            <a:alphaModFix/>
          </a:blip>
          <a:stretch>
            <a:fillRect/>
          </a:stretch>
        </p:blipFill>
        <p:spPr>
          <a:xfrm>
            <a:off x="641250" y="3020075"/>
            <a:ext cx="7861500" cy="253911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8"/>
        <p:cNvGrpSpPr/>
        <p:nvPr/>
      </p:nvGrpSpPr>
      <p:grpSpPr>
        <a:xfrm>
          <a:off x="0" y="0"/>
          <a:ext cx="0" cy="0"/>
          <a:chOff x="0" y="0"/>
          <a:chExt cx="0" cy="0"/>
        </a:xfrm>
      </p:grpSpPr>
      <p:sp>
        <p:nvSpPr>
          <p:cNvPr id="559" name="Google Shape;559;p63"/>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60" name="Google Shape;560;p6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39</a:t>
            </a:fld>
            <a:endParaRPr/>
          </a:p>
        </p:txBody>
      </p:sp>
      <p:pic>
        <p:nvPicPr>
          <p:cNvPr id="561" name="Google Shape;561;p6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62" name="Google Shape;562;p6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63" name="Google Shape;563;p63"/>
          <p:cNvSpPr/>
          <p:nvPr/>
        </p:nvSpPr>
        <p:spPr>
          <a:xfrm>
            <a:off x="641238" y="117677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넘피(Numpy)와 리스트(lists)</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배열 크기를 인쇄 할 수 있습니다.</a:t>
            </a:r>
            <a:endParaRPr sz="1600" dirty="0">
              <a:solidFill>
                <a:srgbClr val="3F3F3F"/>
              </a:solidFill>
              <a:latin typeface="Nanum Gothic"/>
              <a:ea typeface="Nanum Gothic"/>
              <a:cs typeface="Nanum Gothic"/>
              <a:sym typeface="Nanum Gothic"/>
            </a:endParaRPr>
          </a:p>
        </p:txBody>
      </p:sp>
      <p:pic>
        <p:nvPicPr>
          <p:cNvPr id="564" name="Google Shape;564;p63"/>
          <p:cNvPicPr preferRelativeResize="0"/>
          <p:nvPr/>
        </p:nvPicPr>
        <p:blipFill>
          <a:blip r:embed="rId5">
            <a:alphaModFix/>
          </a:blip>
          <a:stretch>
            <a:fillRect/>
          </a:stretch>
        </p:blipFill>
        <p:spPr>
          <a:xfrm>
            <a:off x="888663" y="2741575"/>
            <a:ext cx="7366675" cy="287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
        <p:cNvGrpSpPr/>
        <p:nvPr/>
      </p:nvGrpSpPr>
      <p:grpSpPr>
        <a:xfrm>
          <a:off x="0" y="0"/>
          <a:ext cx="0" cy="0"/>
          <a:chOff x="0" y="0"/>
          <a:chExt cx="0" cy="0"/>
        </a:xfrm>
      </p:grpSpPr>
      <p:sp>
        <p:nvSpPr>
          <p:cNvPr id="224" name="Google Shape;224;p28"/>
          <p:cNvSpPr/>
          <p:nvPr/>
        </p:nvSpPr>
        <p:spPr>
          <a:xfrm>
            <a:off x="3985125" y="2473925"/>
            <a:ext cx="47946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3200" b="1">
                <a:solidFill>
                  <a:srgbClr val="2AB9C7"/>
                </a:solidFill>
              </a:rPr>
              <a:t>인공지능 / 머신러닝 / 딥러닝 소개</a:t>
            </a:r>
            <a:endParaRPr sz="3200" b="1">
              <a:solidFill>
                <a:srgbClr val="2AB9C7"/>
              </a:solidFill>
            </a:endParaRPr>
          </a:p>
        </p:txBody>
      </p:sp>
      <p:sp>
        <p:nvSpPr>
          <p:cNvPr id="225" name="Google Shape;225;p28"/>
          <p:cNvSpPr/>
          <p:nvPr/>
        </p:nvSpPr>
        <p:spPr>
          <a:xfrm>
            <a:off x="451625" y="466725"/>
            <a:ext cx="1550700" cy="57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chemeClr val="lt1"/>
                </a:solidFill>
              </a:rPr>
              <a:t>TensorFlow U1</a:t>
            </a:r>
            <a:endParaRPr sz="1200">
              <a:solidFill>
                <a:schemeClr val="lt1"/>
              </a:solidFill>
            </a:endParaRPr>
          </a:p>
          <a:p>
            <a:pPr marL="0" marR="0" lvl="0" indent="0" algn="l" rtl="0">
              <a:spcBef>
                <a:spcPts val="0"/>
              </a:spcBef>
              <a:spcAft>
                <a:spcPts val="0"/>
              </a:spcAft>
              <a:buClr>
                <a:srgbClr val="000000"/>
              </a:buClr>
              <a:buFont typeface="Arial"/>
              <a:buNone/>
            </a:pPr>
            <a:r>
              <a:rPr lang="ko-KR" sz="1200">
                <a:solidFill>
                  <a:schemeClr val="lt1"/>
                </a:solidFill>
              </a:rPr>
              <a:t>텐서플로우 U1</a:t>
            </a:r>
            <a:endParaRPr sz="1200">
              <a:solidFill>
                <a:schemeClr val="lt1"/>
              </a:solidFill>
            </a:endParaRPr>
          </a:p>
        </p:txBody>
      </p:sp>
      <p:sp>
        <p:nvSpPr>
          <p:cNvPr id="226" name="Google Shape;226;p28"/>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1</a:t>
            </a:r>
            <a:endParaRPr sz="6600" b="1">
              <a:solidFill>
                <a:srgbClr val="2AB9C7"/>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8"/>
        <p:cNvGrpSpPr/>
        <p:nvPr/>
      </p:nvGrpSpPr>
      <p:grpSpPr>
        <a:xfrm>
          <a:off x="0" y="0"/>
          <a:ext cx="0" cy="0"/>
          <a:chOff x="0" y="0"/>
          <a:chExt cx="0" cy="0"/>
        </a:xfrm>
      </p:grpSpPr>
      <p:sp>
        <p:nvSpPr>
          <p:cNvPr id="569" name="Google Shape;569;p64"/>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70" name="Google Shape;570;p6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40</a:t>
            </a:fld>
            <a:endParaRPr/>
          </a:p>
        </p:txBody>
      </p:sp>
      <p:pic>
        <p:nvPicPr>
          <p:cNvPr id="571" name="Google Shape;571;p6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72" name="Google Shape;572;p6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73" name="Google Shape;573;p64"/>
          <p:cNvSpPr/>
          <p:nvPr/>
        </p:nvSpPr>
        <p:spPr>
          <a:xfrm>
            <a:off x="641238" y="1176774"/>
            <a:ext cx="7861500" cy="369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구글코렙(Colab) 특정 커맨드(command)</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Colab은 직접 액세스 할 수있는 가상 시스템입니다. VM의 터미널에서 명령을 실행하려면 줄 앞에 느낌표 (!)를 붙이십시오.</a:t>
            </a:r>
            <a:endParaRPr sz="1600" dirty="0">
              <a:solidFill>
                <a:srgbClr val="3F3F3F"/>
              </a:solidFill>
              <a:latin typeface="Nanum Gothic"/>
              <a:ea typeface="Nanum Gothic"/>
              <a:cs typeface="Nanum Gothic"/>
              <a:sym typeface="Nanum Gothic"/>
            </a:endParaRPr>
          </a:p>
        </p:txBody>
      </p:sp>
      <p:pic>
        <p:nvPicPr>
          <p:cNvPr id="574" name="Google Shape;574;p64"/>
          <p:cNvPicPr preferRelativeResize="0"/>
          <p:nvPr/>
        </p:nvPicPr>
        <p:blipFill>
          <a:blip r:embed="rId5">
            <a:alphaModFix/>
          </a:blip>
          <a:stretch>
            <a:fillRect/>
          </a:stretch>
        </p:blipFill>
        <p:spPr>
          <a:xfrm>
            <a:off x="888663" y="3008475"/>
            <a:ext cx="7366675" cy="2677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8"/>
        <p:cNvGrpSpPr/>
        <p:nvPr/>
      </p:nvGrpSpPr>
      <p:grpSpPr>
        <a:xfrm>
          <a:off x="0" y="0"/>
          <a:ext cx="0" cy="0"/>
          <a:chOff x="0" y="0"/>
          <a:chExt cx="0" cy="0"/>
        </a:xfrm>
      </p:grpSpPr>
      <p:sp>
        <p:nvSpPr>
          <p:cNvPr id="579" name="Google Shape;579;p65"/>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80" name="Google Shape;580;p6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41</a:t>
            </a:fld>
            <a:endParaRPr/>
          </a:p>
        </p:txBody>
      </p:sp>
      <p:pic>
        <p:nvPicPr>
          <p:cNvPr id="581" name="Google Shape;581;p6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82" name="Google Shape;582;p6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83" name="Google Shape;583;p65"/>
          <p:cNvSpPr/>
          <p:nvPr/>
        </p:nvSpPr>
        <p:spPr>
          <a:xfrm>
            <a:off x="641250" y="1176775"/>
            <a:ext cx="7861500" cy="2028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구글코렙(Colab) 특정 커맨드(command)</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테스트로 numpy를 인스톨해봅니다.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실제로 모든 Colab 인스턴스에 미리 설치되어 있습니다.</a:t>
            </a:r>
            <a:endParaRPr sz="1600" dirty="0">
              <a:solidFill>
                <a:srgbClr val="3F3F3F"/>
              </a:solidFill>
              <a:latin typeface="Nanum Gothic"/>
              <a:ea typeface="Nanum Gothic"/>
              <a:cs typeface="Nanum Gothic"/>
              <a:sym typeface="Nanum Gothic"/>
            </a:endParaRPr>
          </a:p>
        </p:txBody>
      </p:sp>
      <p:pic>
        <p:nvPicPr>
          <p:cNvPr id="584" name="Google Shape;584;p65"/>
          <p:cNvPicPr preferRelativeResize="0"/>
          <p:nvPr/>
        </p:nvPicPr>
        <p:blipFill>
          <a:blip r:embed="rId5">
            <a:alphaModFix/>
          </a:blip>
          <a:stretch>
            <a:fillRect/>
          </a:stretch>
        </p:blipFill>
        <p:spPr>
          <a:xfrm>
            <a:off x="641250" y="3544075"/>
            <a:ext cx="7861500" cy="12779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8"/>
        <p:cNvGrpSpPr/>
        <p:nvPr/>
      </p:nvGrpSpPr>
      <p:grpSpPr>
        <a:xfrm>
          <a:off x="0" y="0"/>
          <a:ext cx="0" cy="0"/>
          <a:chOff x="0" y="0"/>
          <a:chExt cx="0" cy="0"/>
        </a:xfrm>
      </p:grpSpPr>
      <p:sp>
        <p:nvSpPr>
          <p:cNvPr id="589" name="Google Shape;589;p66"/>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90" name="Google Shape;590;p6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42</a:t>
            </a:fld>
            <a:endParaRPr/>
          </a:p>
        </p:txBody>
      </p:sp>
      <p:pic>
        <p:nvPicPr>
          <p:cNvPr id="591" name="Google Shape;591;p6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92" name="Google Shape;592;p6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93" name="Google Shape;593;p66"/>
          <p:cNvSpPr/>
          <p:nvPr/>
        </p:nvSpPr>
        <p:spPr>
          <a:xfrm>
            <a:off x="641250" y="903050"/>
            <a:ext cx="7861500" cy="205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구글코렙(Colab) 특정 커맨드(command)</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500" dirty="0">
                <a:solidFill>
                  <a:srgbClr val="3F3F3F"/>
                </a:solidFill>
                <a:latin typeface="Nanum Gothic"/>
                <a:ea typeface="Nanum Gothic"/>
                <a:cs typeface="Nanum Gothic"/>
                <a:sym typeface="Nanum Gothic"/>
              </a:rPr>
              <a:t>Exercise 1 - 코드(Code) 셀(cell)을 만들고 코드(code)를 추가합니다.</a:t>
            </a:r>
            <a:endParaRPr sz="15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500" dirty="0">
                <a:solidFill>
                  <a:srgbClr val="3F3F3F"/>
                </a:solidFill>
                <a:latin typeface="Nanum Gothic"/>
                <a:ea typeface="Nanum Gothic"/>
                <a:cs typeface="Nanum Gothic"/>
                <a:sym typeface="Nanum Gothic"/>
              </a:rPr>
              <a:t>현재 디렉토리의 경로를 나열하십시오 (pwd). </a:t>
            </a:r>
            <a:endParaRPr sz="15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500" dirty="0">
                <a:solidFill>
                  <a:srgbClr val="3F3F3F"/>
                </a:solidFill>
                <a:latin typeface="Nanum Gothic"/>
                <a:ea typeface="Nanum Gothic"/>
                <a:cs typeface="Nanum Gothic"/>
                <a:sym typeface="Nanum Gothic"/>
              </a:rPr>
              <a:t>(cd)로 이동하여 내용 (ls -l)을 나열하십시오.</a:t>
            </a:r>
            <a:endParaRPr sz="15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94" name="Google Shape;594;p66"/>
          <p:cNvPicPr preferRelativeResize="0"/>
          <p:nvPr/>
        </p:nvPicPr>
        <p:blipFill>
          <a:blip r:embed="rId5">
            <a:alphaModFix/>
          </a:blip>
          <a:stretch>
            <a:fillRect/>
          </a:stretch>
        </p:blipFill>
        <p:spPr>
          <a:xfrm>
            <a:off x="983463" y="3074275"/>
            <a:ext cx="7177075" cy="2831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8"/>
        <p:cNvGrpSpPr/>
        <p:nvPr/>
      </p:nvGrpSpPr>
      <p:grpSpPr>
        <a:xfrm>
          <a:off x="0" y="0"/>
          <a:ext cx="0" cy="0"/>
          <a:chOff x="0" y="0"/>
          <a:chExt cx="0" cy="0"/>
        </a:xfrm>
      </p:grpSpPr>
      <p:sp>
        <p:nvSpPr>
          <p:cNvPr id="599" name="Google Shape;599;p67"/>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00" name="Google Shape;600;p6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43</a:t>
            </a:fld>
            <a:endParaRPr/>
          </a:p>
        </p:txBody>
      </p:sp>
      <p:pic>
        <p:nvPicPr>
          <p:cNvPr id="601" name="Google Shape;601;p6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02" name="Google Shape;602;p6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603" name="Google Shape;603;p67"/>
          <p:cNvSpPr/>
          <p:nvPr/>
        </p:nvSpPr>
        <p:spPr>
          <a:xfrm>
            <a:off x="641250" y="903050"/>
            <a:ext cx="7861500" cy="3915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구글코렙(Colab) 특정 커맨드(command)</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b="1" dirty="0">
                <a:solidFill>
                  <a:srgbClr val="3F3F3F"/>
                </a:solidFill>
                <a:latin typeface="Nanum Gothic"/>
                <a:ea typeface="Nanum Gothic"/>
                <a:cs typeface="Nanum Gothic"/>
                <a:sym typeface="Nanum Gothic"/>
              </a:rPr>
              <a:t>GPU사용</a:t>
            </a:r>
            <a:endParaRPr sz="1600" b="1"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구글 코렙(Colab)의 모든 사용은 완전히 무료</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GPU 사용량은 매일 몇 시간 동안 무료로 제공</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GPU Runtime을 사용하여보다 빠르게 실행: </a:t>
            </a:r>
            <a:endParaRPr sz="1600" dirty="0">
              <a:solidFill>
                <a:srgbClr val="3F3F3F"/>
              </a:solidFill>
              <a:latin typeface="Nanum Gothic"/>
              <a:ea typeface="Nanum Gothic"/>
              <a:cs typeface="Nanum Gothic"/>
              <a:sym typeface="Nanum Gothic"/>
            </a:endParaRPr>
          </a:p>
          <a:p>
            <a:pPr marL="0" marR="0" lvl="0" indent="45720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Runtime | Change runtime type | Hardware accelerator | GPU</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7"/>
        <p:cNvGrpSpPr/>
        <p:nvPr/>
      </p:nvGrpSpPr>
      <p:grpSpPr>
        <a:xfrm>
          <a:off x="0" y="0"/>
          <a:ext cx="0" cy="0"/>
          <a:chOff x="0" y="0"/>
          <a:chExt cx="0" cy="0"/>
        </a:xfrm>
      </p:grpSpPr>
      <p:sp>
        <p:nvSpPr>
          <p:cNvPr id="608" name="Google Shape;608;p68"/>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09" name="Google Shape;609;p6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44</a:t>
            </a:fld>
            <a:endParaRPr/>
          </a:p>
        </p:txBody>
      </p:sp>
      <p:pic>
        <p:nvPicPr>
          <p:cNvPr id="610" name="Google Shape;610;p6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11" name="Google Shape;611;p6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612" name="Google Shape;612;p68"/>
          <p:cNvSpPr/>
          <p:nvPr/>
        </p:nvSpPr>
        <p:spPr>
          <a:xfrm>
            <a:off x="641250" y="903050"/>
            <a:ext cx="7861500" cy="4858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구글코렙(Colab) 특정 커맨드(command)</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b="1" dirty="0">
                <a:solidFill>
                  <a:srgbClr val="3F3F3F"/>
                </a:solidFill>
                <a:latin typeface="Nanum Gothic"/>
                <a:ea typeface="Nanum Gothic"/>
                <a:cs typeface="Nanum Gothic"/>
                <a:sym typeface="Nanum Gothic"/>
              </a:rPr>
              <a:t>환경 재설정(Restart)</a:t>
            </a:r>
            <a:endParaRPr sz="1600" b="1"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각 셀(cell)을 순서대로 실행하고 원하는 경우 셀(cell)을 편집하고 다시 실행할 수 있슴.</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때때로 이것은 의도하지 않은 결과를 초래할 수 있슴. 예를 들어, 배열(array)에 차원(dimension)을 추가하고 셀(cell)을 여러 번 실행하면 이후의 셀(cell)이 작동하지 않을 수 있슴. 문제가 발생하면 환경을 재설정할수 있슴:</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Runtime -&gt; Restart runtime... 파이썬 쉘(Python shell)을 재설정</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Runtime -&gt; Restart all runtimes... Colab 이미지를 재설정.  100% 깨끗한 환경으로 되돌림.</a:t>
            </a: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6"/>
        <p:cNvGrpSpPr/>
        <p:nvPr/>
      </p:nvGrpSpPr>
      <p:grpSpPr>
        <a:xfrm>
          <a:off x="0" y="0"/>
          <a:ext cx="0" cy="0"/>
          <a:chOff x="0" y="0"/>
          <a:chExt cx="0" cy="0"/>
        </a:xfrm>
      </p:grpSpPr>
      <p:sp>
        <p:nvSpPr>
          <p:cNvPr id="617" name="Google Shape;617;p69"/>
          <p:cNvSpPr/>
          <p:nvPr/>
        </p:nvSpPr>
        <p:spPr>
          <a:xfrm>
            <a:off x="6425450" y="351525"/>
            <a:ext cx="2355900" cy="42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실습(Exercise) 1-5</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18" name="Google Shape;618;p6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45</a:t>
            </a:fld>
            <a:endParaRPr/>
          </a:p>
        </p:txBody>
      </p:sp>
      <p:pic>
        <p:nvPicPr>
          <p:cNvPr id="619" name="Google Shape;619;p6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20" name="Google Shape;620;p6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621" name="Google Shape;621;p69"/>
          <p:cNvSpPr/>
          <p:nvPr/>
        </p:nvSpPr>
        <p:spPr>
          <a:xfrm>
            <a:off x="641250" y="903050"/>
            <a:ext cx="7861500" cy="4858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구글코렙(Colab) 특정 커맨드(command)</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300"/>
              </a:spcBef>
              <a:spcAft>
                <a:spcPts val="0"/>
              </a:spcAft>
              <a:buNone/>
            </a:pPr>
            <a:endParaRPr sz="1600"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SzPts val="1100"/>
              <a:buNone/>
            </a:pPr>
            <a:r>
              <a:rPr lang="ko-KR" sz="1600" b="1" dirty="0">
                <a:solidFill>
                  <a:srgbClr val="3F3F3F"/>
                </a:solidFill>
                <a:latin typeface="Nanum Gothic"/>
                <a:ea typeface="Nanum Gothic"/>
                <a:cs typeface="Nanum Gothic"/>
                <a:sym typeface="Nanum Gothic"/>
              </a:rPr>
              <a:t>출력 clear</a:t>
            </a:r>
            <a:endParaRPr sz="1600" b="1"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Colab에서 출력을 지울 수도 있슴:</a:t>
            </a:r>
            <a:endParaRPr sz="1600" dirty="0">
              <a:solidFill>
                <a:srgbClr val="3F3F3F"/>
              </a:solidFill>
              <a:latin typeface="Nanum Gothic"/>
              <a:ea typeface="Nanum Gothic"/>
              <a:cs typeface="Nanum Gothic"/>
              <a:sym typeface="Nanum Gothic"/>
            </a:endParaRPr>
          </a:p>
          <a:p>
            <a:pPr marL="45720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Edit -&gt; Clear all outputs</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Colabs는 GitHub에서 로드됨. 코드/출력으로 사본을 원하면</a:t>
            </a:r>
            <a:endParaRPr sz="1600" dirty="0">
              <a:solidFill>
                <a:srgbClr val="3F3F3F"/>
              </a:solidFill>
              <a:latin typeface="Nanum Gothic"/>
              <a:ea typeface="Nanum Gothic"/>
              <a:cs typeface="Nanum Gothic"/>
              <a:sym typeface="Nanum Gothic"/>
            </a:endParaRPr>
          </a:p>
          <a:p>
            <a:pPr marL="45720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Google 드라이브에 저장: File -&gt; Save a copy in Drive...</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sp>
        <p:nvSpPr>
          <p:cNvPr id="626" name="Google Shape;626;p70"/>
          <p:cNvSpPr/>
          <p:nvPr/>
        </p:nvSpPr>
        <p:spPr>
          <a:xfrm>
            <a:off x="634200" y="1281750"/>
            <a:ext cx="7845900" cy="45747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End of slide</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30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p:txBody>
      </p:sp>
      <p:sp>
        <p:nvSpPr>
          <p:cNvPr id="627" name="Google Shape;627;p7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46</a:t>
            </a:fld>
            <a:endParaRPr/>
          </a:p>
        </p:txBody>
      </p:sp>
      <p:pic>
        <p:nvPicPr>
          <p:cNvPr id="628" name="Google Shape;628;p70"/>
          <p:cNvPicPr preferRelativeResize="0"/>
          <p:nvPr/>
        </p:nvPicPr>
        <p:blipFill rotWithShape="1">
          <a:blip r:embed="rId4">
            <a:alphaModFix/>
          </a:blip>
          <a:srcRect/>
          <a:stretch/>
        </p:blipFill>
        <p:spPr>
          <a:xfrm>
            <a:off x="5380787" y="239139"/>
            <a:ext cx="937628" cy="937628"/>
          </a:xfrm>
          <a:prstGeom prst="rect">
            <a:avLst/>
          </a:prstGeom>
          <a:noFill/>
          <a:ln>
            <a:noFill/>
          </a:ln>
        </p:spPr>
      </p:pic>
      <p:pic>
        <p:nvPicPr>
          <p:cNvPr id="629" name="Google Shape;629;p70"/>
          <p:cNvPicPr preferRelativeResize="0"/>
          <p:nvPr/>
        </p:nvPicPr>
        <p:blipFill>
          <a:blip r:embed="rId5">
            <a:alphaModFix/>
          </a:blip>
          <a:stretch>
            <a:fillRect/>
          </a:stretch>
        </p:blipFill>
        <p:spPr>
          <a:xfrm>
            <a:off x="1269125" y="2025525"/>
            <a:ext cx="6605751" cy="3716825"/>
          </a:xfrm>
          <a:prstGeom prst="rect">
            <a:avLst/>
          </a:prstGeom>
          <a:noFill/>
          <a:ln>
            <a:noFill/>
          </a:ln>
        </p:spPr>
      </p:pic>
      <p:sp>
        <p:nvSpPr>
          <p:cNvPr id="630" name="Google Shape;630;p70"/>
          <p:cNvSpPr txBox="1"/>
          <p:nvPr/>
        </p:nvSpPr>
        <p:spPr>
          <a:xfrm>
            <a:off x="634200" y="5856450"/>
            <a:ext cx="5602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source: </a:t>
            </a:r>
            <a:r>
              <a:rPr lang="ko-KR" sz="900" u="sng">
                <a:solidFill>
                  <a:schemeClr val="hlink"/>
                </a:solidFill>
                <a:latin typeface="Calibri"/>
                <a:ea typeface="Calibri"/>
                <a:cs typeface="Calibri"/>
                <a:sym typeface="Calibri"/>
                <a:hlinkClick r:id="rId6"/>
              </a:rPr>
              <a:t>https://www.udemy.com/artificial-intelligence-az/</a:t>
            </a:r>
            <a:endParaRPr sz="9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29"/>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인공지능 / 머신러닝 / 딥러닝 소개</a:t>
            </a:r>
            <a:endParaRPr sz="1800" b="1">
              <a:solidFill>
                <a:schemeClr val="lt1"/>
              </a:solidFill>
              <a:latin typeface="Arial"/>
              <a:ea typeface="Arial"/>
              <a:cs typeface="Arial"/>
              <a:sym typeface="Arial"/>
            </a:endParaRPr>
          </a:p>
        </p:txBody>
      </p:sp>
      <p:sp>
        <p:nvSpPr>
          <p:cNvPr id="232" name="Google Shape;232;p2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pic>
        <p:nvPicPr>
          <p:cNvPr id="233" name="Google Shape;233;p2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34" name="Google Shape;234;p2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35" name="Google Shape;235;p29"/>
          <p:cNvSpPr/>
          <p:nvPr/>
        </p:nvSpPr>
        <p:spPr>
          <a:xfrm>
            <a:off x="676350" y="1594624"/>
            <a:ext cx="7861500" cy="36984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SzPts val="1100"/>
              <a:buNone/>
            </a:pPr>
            <a:r>
              <a:rPr lang="ko-KR" sz="1800" b="1">
                <a:solidFill>
                  <a:srgbClr val="3F3F3F"/>
                </a:solidFill>
                <a:latin typeface="Nanum Gothic"/>
                <a:ea typeface="Nanum Gothic"/>
                <a:cs typeface="Nanum Gothic"/>
                <a:sym typeface="Nanum Gothic"/>
              </a:rPr>
              <a:t>인공지능 (Artificial Intelligence)</a:t>
            </a:r>
            <a:r>
              <a:rPr lang="ko-KR" sz="1800">
                <a:solidFill>
                  <a:srgbClr val="3F3F3F"/>
                </a:solidFill>
                <a:latin typeface="Nanum Gothic"/>
                <a:ea typeface="Nanum Gothic"/>
                <a:cs typeface="Nanum Gothic"/>
                <a:sym typeface="Nanum Gothic"/>
              </a:rPr>
              <a:t>: </a:t>
            </a:r>
            <a:endParaRPr sz="18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800">
                <a:solidFill>
                  <a:srgbClr val="3F3F3F"/>
                </a:solidFill>
                <a:latin typeface="Nanum Gothic"/>
                <a:ea typeface="Nanum Gothic"/>
                <a:cs typeface="Nanum Gothic"/>
                <a:sym typeface="Nanum Gothic"/>
              </a:rPr>
              <a:t>컴퓨터가 인간-스타일(human-style) 지능을 얻을 수 있도록 하는 컴퓨터 공학 분야(a field of computer science). 기계 학습(machine learning) 및 딥러닝(deep learning)을 포함하여이 목표를 달성하기 위한 많은 접근방법이 있습니다.</a:t>
            </a:r>
            <a:endParaRPr sz="1800">
              <a:solidFill>
                <a:srgbClr val="3F3F3F"/>
              </a:solidFill>
              <a:latin typeface="Nanum Gothic"/>
              <a:ea typeface="Nanum Gothic"/>
              <a:cs typeface="Nanum Gothic"/>
              <a:sym typeface="Nanum Gothic"/>
            </a:endParaRPr>
          </a:p>
        </p:txBody>
      </p:sp>
      <p:sp>
        <p:nvSpPr>
          <p:cNvPr id="236" name="Google Shape;236;p29"/>
          <p:cNvSpPr txBox="1"/>
          <p:nvPr/>
        </p:nvSpPr>
        <p:spPr>
          <a:xfrm>
            <a:off x="676350" y="5865250"/>
            <a:ext cx="4849800" cy="3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sz="1000"/>
              <a:t>source: </a:t>
            </a:r>
            <a:r>
              <a:rPr lang="ko-KR" sz="1100" u="sng">
                <a:solidFill>
                  <a:schemeClr val="hlink"/>
                </a:solidFill>
                <a:hlinkClick r:id="rId5"/>
              </a:rPr>
              <a:t>https://classroom.udacity.com/courses/ud187</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30"/>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인공지능 / 머신러닝 / 딥러닝 소개</a:t>
            </a:r>
            <a:endParaRPr sz="1800" b="1">
              <a:solidFill>
                <a:schemeClr val="lt1"/>
              </a:solidFill>
              <a:latin typeface="Arial"/>
              <a:ea typeface="Arial"/>
              <a:cs typeface="Arial"/>
              <a:sym typeface="Arial"/>
            </a:endParaRPr>
          </a:p>
        </p:txBody>
      </p:sp>
      <p:sp>
        <p:nvSpPr>
          <p:cNvPr id="242" name="Google Shape;242;p3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pic>
        <p:nvPicPr>
          <p:cNvPr id="243" name="Google Shape;243;p3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44" name="Google Shape;244;p3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45" name="Google Shape;245;p30"/>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a:solidFill>
                  <a:srgbClr val="3F3F3F"/>
                </a:solidFill>
                <a:latin typeface="Nanum Gothic"/>
                <a:ea typeface="Nanum Gothic"/>
                <a:cs typeface="Nanum Gothic"/>
                <a:sym typeface="Nanum Gothic"/>
              </a:rPr>
              <a:t>인공지능 (Artificial Intelligence)</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a:solidFill>
                  <a:srgbClr val="3F3F3F"/>
                </a:solidFill>
                <a:latin typeface="Nanum Gothic"/>
                <a:ea typeface="Nanum Gothic"/>
                <a:cs typeface="Nanum Gothic"/>
                <a:sym typeface="Nanum Gothic"/>
              </a:rPr>
              <a:t> </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a:solidFill>
                  <a:srgbClr val="3F3F3F"/>
                </a:solidFill>
                <a:latin typeface="Nanum Gothic"/>
                <a:ea typeface="Nanum Gothic"/>
                <a:cs typeface="Nanum Gothic"/>
                <a:sym typeface="Nanum Gothic"/>
              </a:rPr>
              <a:t>기계학습(Machine Learning)</a:t>
            </a:r>
            <a:r>
              <a:rPr lang="ko-KR" sz="1600">
                <a:solidFill>
                  <a:srgbClr val="3F3F3F"/>
                </a:solidFill>
                <a:latin typeface="Nanum Gothic"/>
                <a:ea typeface="Nanum Gothic"/>
                <a:cs typeface="Nanum Gothic"/>
                <a:sym typeface="Nanum Gothic"/>
              </a:rPr>
              <a:t>: 컴퓨터가 명시 적으로 프로그래밍하지 않고 특정 작업을 수행하도록 훈련 된 관련 기술 집합입니다.</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a:solidFill>
                  <a:srgbClr val="3F3F3F"/>
                </a:solidFill>
                <a:latin typeface="Nanum Gothic"/>
                <a:ea typeface="Nanum Gothic"/>
                <a:cs typeface="Nanum Gothic"/>
                <a:sym typeface="Nanum Gothic"/>
              </a:rPr>
              <a:t>신경 네트워크 (Neural Network)</a:t>
            </a:r>
            <a:r>
              <a:rPr lang="ko-KR" sz="1600">
                <a:solidFill>
                  <a:srgbClr val="3F3F3F"/>
                </a:solidFill>
                <a:latin typeface="Nanum Gothic"/>
                <a:ea typeface="Nanum Gothic"/>
                <a:cs typeface="Nanum Gothic"/>
                <a:sym typeface="Nanum Gothic"/>
              </a:rPr>
              <a:t>: 기계 학습의 구성 요소는 생물학적 뇌의 신경 세포 (신경 세포) 네트워크에서 영감을 얻었습니다. 신경 회로망은 깊은 학습의 기본 부분이며 이 과정에서 다룰 것입니다.</a:t>
            </a:r>
            <a:endParaRPr sz="160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a:solidFill>
                  <a:srgbClr val="3F3F3F"/>
                </a:solidFill>
                <a:latin typeface="Nanum Gothic"/>
                <a:ea typeface="Nanum Gothic"/>
                <a:cs typeface="Nanum Gothic"/>
                <a:sym typeface="Nanum Gothic"/>
              </a:rPr>
              <a:t>딥러닝(Deep Learning)</a:t>
            </a:r>
            <a:r>
              <a:rPr lang="ko-KR" sz="1600">
                <a:solidFill>
                  <a:srgbClr val="3F3F3F"/>
                </a:solidFill>
                <a:latin typeface="Nanum Gothic"/>
                <a:ea typeface="Nanum Gothic"/>
                <a:cs typeface="Nanum Gothic"/>
                <a:sym typeface="Nanum Gothic"/>
              </a:rPr>
              <a:t>: 다중 계층 신경망을 사용하는 기계 학습의 하위 분야. 종종 "기계 학습"과 "심화 학습"은 같은 의미로 사용됩니다.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31"/>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인공지능 / 머신러닝 / 딥러닝 소개</a:t>
            </a:r>
            <a:endParaRPr sz="1800" b="1">
              <a:solidFill>
                <a:schemeClr val="lt1"/>
              </a:solidFill>
              <a:latin typeface="Arial"/>
              <a:ea typeface="Arial"/>
              <a:cs typeface="Arial"/>
              <a:sym typeface="Arial"/>
            </a:endParaRPr>
          </a:p>
        </p:txBody>
      </p:sp>
      <p:sp>
        <p:nvSpPr>
          <p:cNvPr id="251" name="Google Shape;251;p3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pic>
        <p:nvPicPr>
          <p:cNvPr id="252" name="Google Shape;252;p3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53" name="Google Shape;253;p3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54" name="Google Shape;254;p31"/>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255" name="Google Shape;255;p31"/>
          <p:cNvPicPr preferRelativeResize="0"/>
          <p:nvPr/>
        </p:nvPicPr>
        <p:blipFill>
          <a:blip r:embed="rId5">
            <a:alphaModFix/>
          </a:blip>
          <a:stretch>
            <a:fillRect/>
          </a:stretch>
        </p:blipFill>
        <p:spPr>
          <a:xfrm>
            <a:off x="849488" y="1405475"/>
            <a:ext cx="7515225" cy="407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260" name="Google Shape;260;p32"/>
          <p:cNvSpPr/>
          <p:nvPr/>
        </p:nvSpPr>
        <p:spPr>
          <a:xfrm>
            <a:off x="6425450" y="351524"/>
            <a:ext cx="2355900" cy="69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인공지능 / 머신러닝 / 딥러닝 소개</a:t>
            </a:r>
            <a:endParaRPr sz="1800" b="1">
              <a:solidFill>
                <a:schemeClr val="lt1"/>
              </a:solidFill>
              <a:latin typeface="Arial"/>
              <a:ea typeface="Arial"/>
              <a:cs typeface="Arial"/>
              <a:sym typeface="Arial"/>
            </a:endParaRPr>
          </a:p>
        </p:txBody>
      </p:sp>
      <p:sp>
        <p:nvSpPr>
          <p:cNvPr id="261" name="Google Shape;261;p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pic>
        <p:nvPicPr>
          <p:cNvPr id="262" name="Google Shape;262;p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63" name="Google Shape;263;p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64" name="Google Shape;264;p32"/>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a:solidFill>
                  <a:srgbClr val="3F3F3F"/>
                </a:solidFill>
                <a:latin typeface="Nanum Gothic"/>
                <a:ea typeface="Nanum Gothic"/>
                <a:cs typeface="Nanum Gothic"/>
                <a:sym typeface="Nanum Gothic"/>
              </a:rPr>
              <a:t>기계학습(Machine Learning) 및 딥러닝에는 또한 많은 하위 필드(subfields), 가지(branches) 및 특수 기술(special technique)이 있습니다. 이런 것들 중에 주목 할 만한 예는 </a:t>
            </a:r>
            <a:r>
              <a:rPr lang="ko-KR" sz="1600" b="1">
                <a:solidFill>
                  <a:srgbClr val="3F3F3F"/>
                </a:solidFill>
                <a:latin typeface="Nanum Gothic"/>
                <a:ea typeface="Nanum Gothic"/>
                <a:cs typeface="Nanum Gothic"/>
                <a:sym typeface="Nanum Gothic"/>
              </a:rPr>
              <a:t>지도학습(Supervised Learning)</a:t>
            </a:r>
            <a:r>
              <a:rPr lang="ko-KR" sz="1600">
                <a:solidFill>
                  <a:srgbClr val="3F3F3F"/>
                </a:solidFill>
                <a:latin typeface="Nanum Gothic"/>
                <a:ea typeface="Nanum Gothic"/>
                <a:cs typeface="Nanum Gothic"/>
                <a:sym typeface="Nanum Gothic"/>
              </a:rPr>
              <a:t>과 </a:t>
            </a:r>
            <a:r>
              <a:rPr lang="ko-KR" sz="1600" b="1">
                <a:solidFill>
                  <a:srgbClr val="3F3F3F"/>
                </a:solidFill>
                <a:latin typeface="Nanum Gothic"/>
                <a:ea typeface="Nanum Gothic"/>
                <a:cs typeface="Nanum Gothic"/>
                <a:sym typeface="Nanum Gothic"/>
              </a:rPr>
              <a:t>비지도학습(Unsupervised Learning)</a:t>
            </a:r>
            <a:r>
              <a:rPr lang="ko-KR" sz="1600">
                <a:solidFill>
                  <a:srgbClr val="3F3F3F"/>
                </a:solidFill>
                <a:latin typeface="Nanum Gothic"/>
                <a:ea typeface="Nanum Gothic"/>
                <a:cs typeface="Nanum Gothic"/>
                <a:sym typeface="Nanum Gothic"/>
              </a:rPr>
              <a:t>입니다.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a:solidFill>
                  <a:srgbClr val="3F3F3F"/>
                </a:solidFill>
                <a:latin typeface="Nanum Gothic"/>
                <a:ea typeface="Nanum Gothic"/>
                <a:cs typeface="Nanum Gothic"/>
                <a:sym typeface="Nanum Gothic"/>
              </a:rPr>
              <a:t>아주 간단히 설명하면, </a:t>
            </a:r>
            <a:r>
              <a:rPr lang="ko-KR" sz="1600" b="1">
                <a:solidFill>
                  <a:srgbClr val="3F3F3F"/>
                </a:solidFill>
                <a:latin typeface="Nanum Gothic"/>
                <a:ea typeface="Nanum Gothic"/>
                <a:cs typeface="Nanum Gothic"/>
                <a:sym typeface="Nanum Gothic"/>
              </a:rPr>
              <a:t>지도학습(Supervised Learning)</a:t>
            </a:r>
            <a:r>
              <a:rPr lang="ko-KR" sz="1600">
                <a:solidFill>
                  <a:srgbClr val="3F3F3F"/>
                </a:solidFill>
                <a:latin typeface="Nanum Gothic"/>
                <a:ea typeface="Nanum Gothic"/>
                <a:cs typeface="Nanum Gothic"/>
                <a:sym typeface="Nanum Gothic"/>
              </a:rPr>
              <a:t>에서는 컴퓨터에 무엇을 가르치려것인지 알고 있는 반면 </a:t>
            </a:r>
            <a:r>
              <a:rPr lang="ko-KR" sz="1600" b="1">
                <a:solidFill>
                  <a:srgbClr val="3F3F3F"/>
                </a:solidFill>
                <a:latin typeface="Nanum Gothic"/>
                <a:ea typeface="Nanum Gothic"/>
                <a:cs typeface="Nanum Gothic"/>
                <a:sym typeface="Nanum Gothic"/>
              </a:rPr>
              <a:t>비지도학습(Unsupervised Learning)</a:t>
            </a:r>
            <a:r>
              <a:rPr lang="ko-KR" sz="1600">
                <a:solidFill>
                  <a:srgbClr val="3F3F3F"/>
                </a:solidFill>
                <a:latin typeface="Nanum Gothic"/>
                <a:ea typeface="Nanum Gothic"/>
                <a:cs typeface="Nanum Gothic"/>
                <a:sym typeface="Nanum Gothic"/>
              </a:rPr>
              <a:t>은 컴퓨터가 배울 수 있도록 파악하게 만드는 것입니다. 지도학습(Supervised Learning)은 가장 일반적인 유형의 기계학습(Machine Learning)이며 관련 실습은 이 지도학습에 초점을 맞추도록 하겠습니다.</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rgbClr val="000000"/>
              </a:buClr>
              <a:buFont typeface="Arial"/>
              <a:buNone/>
            </a:pPr>
            <a:endParaRPr sz="1600">
              <a:solidFill>
                <a:srgbClr val="3F3F3F"/>
              </a:solidFill>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p33"/>
          <p:cNvSpPr/>
          <p:nvPr/>
        </p:nvSpPr>
        <p:spPr>
          <a:xfrm>
            <a:off x="3985125" y="2652925"/>
            <a:ext cx="4794600" cy="862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200" b="1">
                <a:solidFill>
                  <a:srgbClr val="2AB9C7"/>
                </a:solidFill>
              </a:rPr>
              <a:t>실습내용과 목적</a:t>
            </a:r>
            <a:endParaRPr sz="3200" b="1">
              <a:solidFill>
                <a:srgbClr val="2AB9C7"/>
              </a:solidFill>
              <a:latin typeface="Arial"/>
              <a:ea typeface="Arial"/>
              <a:cs typeface="Arial"/>
              <a:sym typeface="Arial"/>
            </a:endParaRPr>
          </a:p>
        </p:txBody>
      </p:sp>
      <p:sp>
        <p:nvSpPr>
          <p:cNvPr id="270" name="Google Shape;270;p33"/>
          <p:cNvSpPr/>
          <p:nvPr/>
        </p:nvSpPr>
        <p:spPr>
          <a:xfrm>
            <a:off x="451625" y="466725"/>
            <a:ext cx="1550700" cy="57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chemeClr val="lt1"/>
                </a:solidFill>
              </a:rPr>
              <a:t>TensorFlow U1</a:t>
            </a:r>
            <a:endParaRPr sz="1200">
              <a:solidFill>
                <a:schemeClr val="lt1"/>
              </a:solidFill>
            </a:endParaRPr>
          </a:p>
          <a:p>
            <a:pPr marL="0" marR="0" lvl="0" indent="0" algn="l" rtl="0">
              <a:spcBef>
                <a:spcPts val="0"/>
              </a:spcBef>
              <a:spcAft>
                <a:spcPts val="0"/>
              </a:spcAft>
              <a:buClr>
                <a:srgbClr val="000000"/>
              </a:buClr>
              <a:buFont typeface="Arial"/>
              <a:buNone/>
            </a:pPr>
            <a:r>
              <a:rPr lang="ko-KR" sz="1200">
                <a:solidFill>
                  <a:schemeClr val="lt1"/>
                </a:solidFill>
              </a:rPr>
              <a:t>텐서플로우 U1</a:t>
            </a:r>
            <a:endParaRPr sz="1200">
              <a:solidFill>
                <a:schemeClr val="lt1"/>
              </a:solidFill>
            </a:endParaRPr>
          </a:p>
        </p:txBody>
      </p:sp>
      <p:sp>
        <p:nvSpPr>
          <p:cNvPr id="271" name="Google Shape;271;p33"/>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2</a:t>
            </a:r>
            <a:endParaRPr sz="6600" b="1">
              <a:solidFill>
                <a:srgbClr val="2AB9C7"/>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2373</Words>
  <Application>Microsoft Office PowerPoint</Application>
  <PresentationFormat>On-screen Show (4:3)</PresentationFormat>
  <Paragraphs>387</Paragraphs>
  <Slides>46</Slides>
  <Notes>46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맑은 고딕</vt:lpstr>
      <vt:lpstr>Calibri</vt:lpstr>
      <vt:lpstr>Arial</vt:lpstr>
      <vt:lpstr>맑은 고딕</vt:lpstr>
      <vt:lpstr>Nanum Gothic</vt:lpstr>
      <vt:lpstr>Roboto</vt:lpstr>
      <vt:lpstr>Office 테마</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Yang Kyu Yoo</cp:lastModifiedBy>
  <cp:revision>1</cp:revision>
  <dcterms:modified xsi:type="dcterms:W3CDTF">2019-07-10T03:47:30Z</dcterms:modified>
</cp:coreProperties>
</file>